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54"/>
  </p:notesMasterIdLst>
  <p:sldIdLst>
    <p:sldId id="256" r:id="rId2"/>
    <p:sldId id="288" r:id="rId3"/>
    <p:sldId id="289" r:id="rId4"/>
    <p:sldId id="347" r:id="rId5"/>
    <p:sldId id="290" r:id="rId6"/>
    <p:sldId id="293" r:id="rId7"/>
    <p:sldId id="292" r:id="rId8"/>
    <p:sldId id="334" r:id="rId9"/>
    <p:sldId id="295" r:id="rId10"/>
    <p:sldId id="345" r:id="rId11"/>
    <p:sldId id="346" r:id="rId12"/>
    <p:sldId id="296" r:id="rId13"/>
    <p:sldId id="306" r:id="rId14"/>
    <p:sldId id="272" r:id="rId15"/>
    <p:sldId id="259" r:id="rId16"/>
    <p:sldId id="262" r:id="rId17"/>
    <p:sldId id="307" r:id="rId18"/>
    <p:sldId id="308" r:id="rId19"/>
    <p:sldId id="310" r:id="rId20"/>
    <p:sldId id="302" r:id="rId21"/>
    <p:sldId id="311" r:id="rId22"/>
    <p:sldId id="314" r:id="rId23"/>
    <p:sldId id="313" r:id="rId24"/>
    <p:sldId id="315" r:id="rId25"/>
    <p:sldId id="339" r:id="rId26"/>
    <p:sldId id="316" r:id="rId27"/>
    <p:sldId id="340" r:id="rId28"/>
    <p:sldId id="317" r:id="rId29"/>
    <p:sldId id="335" r:id="rId30"/>
    <p:sldId id="318" r:id="rId31"/>
    <p:sldId id="336" r:id="rId32"/>
    <p:sldId id="342" r:id="rId33"/>
    <p:sldId id="341" r:id="rId34"/>
    <p:sldId id="319" r:id="rId35"/>
    <p:sldId id="337" r:id="rId36"/>
    <p:sldId id="320" r:id="rId37"/>
    <p:sldId id="338" r:id="rId38"/>
    <p:sldId id="303" r:id="rId39"/>
    <p:sldId id="323" r:id="rId40"/>
    <p:sldId id="324" r:id="rId41"/>
    <p:sldId id="327" r:id="rId42"/>
    <p:sldId id="322" r:id="rId43"/>
    <p:sldId id="278" r:id="rId44"/>
    <p:sldId id="343" r:id="rId45"/>
    <p:sldId id="325" r:id="rId46"/>
    <p:sldId id="328" r:id="rId47"/>
    <p:sldId id="329" r:id="rId48"/>
    <p:sldId id="330" r:id="rId49"/>
    <p:sldId id="332" r:id="rId50"/>
    <p:sldId id="333" r:id="rId51"/>
    <p:sldId id="331" r:id="rId52"/>
    <p:sldId id="279" r:id="rId53"/>
  </p:sldIdLst>
  <p:sldSz cx="9144000" cy="5143500" type="screen16x9"/>
  <p:notesSz cx="6858000" cy="9144000"/>
  <p:embeddedFontLst>
    <p:embeddedFont>
      <p:font typeface="Avenir Black" panose="02000503020000020003" pitchFamily="2" charset="0"/>
      <p:bold r:id="rId55"/>
      <p:italic r:id="rId56"/>
      <p:boldItalic r:id="rId57"/>
    </p:embeddedFont>
    <p:embeddedFont>
      <p:font typeface="Avenir Book" panose="02000503020000020003" pitchFamily="2" charset="0"/>
      <p:regular r:id="rId58"/>
      <p:italic r:id="rId59"/>
    </p:embeddedFont>
    <p:embeddedFont>
      <p:font typeface="Avenir Medium" panose="02000503020000020003" pitchFamily="2" charset="0"/>
      <p:regular r:id="rId60"/>
      <p:italic r:id="rId61"/>
    </p:embeddedFont>
    <p:embeddedFont>
      <p:font typeface="Inconsolata" pitchFamily="49" charset="77"/>
      <p:regular r:id="rId62"/>
      <p:bold r:id="rId63"/>
    </p:embeddedFont>
    <p:embeddedFont>
      <p:font typeface="Lucida Console" panose="020B0609040504020204" pitchFamily="49" charset="0"/>
      <p:regular r:id="rId64"/>
    </p:embeddedFont>
    <p:embeddedFont>
      <p:font typeface="Pangolin" pitchFamily="2" charset="77"/>
      <p:regular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2" pos="528" userDrawn="1">
          <p15:clr>
            <a:srgbClr val="A4A3A4"/>
          </p15:clr>
        </p15:guide>
        <p15:guide id="3" orient="horz" pos="7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6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0FCD2C-E6A9-470E-AF13-DB335F631D51}">
  <a:tblStyle styleId="{370FCD2C-E6A9-470E-AF13-DB335F631D5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88770"/>
  </p:normalViewPr>
  <p:slideViewPr>
    <p:cSldViewPr snapToGrid="0" snapToObjects="1" showGuides="1">
      <p:cViewPr varScale="1">
        <p:scale>
          <a:sx n="98" d="100"/>
          <a:sy n="98" d="100"/>
        </p:scale>
        <p:origin x="200" y="312"/>
      </p:cViewPr>
      <p:guideLst>
        <p:guide pos="528"/>
        <p:guide orient="horz" pos="7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Literate_programmin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Literate_programmin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 keep raw data input files here</a:t>
            </a:r>
          </a:p>
          <a:p>
            <a:pPr marL="0" lvl="0" indent="0" algn="l" rtl="0">
              <a:spcBef>
                <a:spcPts val="0"/>
              </a:spcBef>
              <a:spcAft>
                <a:spcPts val="0"/>
              </a:spcAft>
              <a:buNone/>
            </a:pPr>
            <a:r>
              <a:rPr lang="en-US" dirty="0" err="1"/>
              <a:t>Src</a:t>
            </a:r>
            <a:r>
              <a:rPr lang="en-US" dirty="0"/>
              <a:t> – keep your R scripts here</a:t>
            </a:r>
          </a:p>
          <a:p>
            <a:pPr marL="0" lvl="0" indent="0" algn="l" rtl="0">
              <a:spcBef>
                <a:spcPts val="0"/>
              </a:spcBef>
              <a:spcAft>
                <a:spcPts val="0"/>
              </a:spcAft>
              <a:buNone/>
            </a:pPr>
            <a:r>
              <a:rPr lang="en-US" dirty="0"/>
              <a:t>Outputs – save tables, or processed data here</a:t>
            </a:r>
          </a:p>
          <a:p>
            <a:pPr marL="0" lvl="0" indent="0" algn="l" rtl="0">
              <a:spcBef>
                <a:spcPts val="0"/>
              </a:spcBef>
              <a:spcAft>
                <a:spcPts val="0"/>
              </a:spcAft>
              <a:buNone/>
            </a:pPr>
            <a:r>
              <a:rPr lang="en-US" dirty="0"/>
              <a:t>Figs – save plots and visuals here</a:t>
            </a:r>
          </a:p>
          <a:p>
            <a:pPr marL="0" lvl="0" indent="0" algn="l" rtl="0">
              <a:spcBef>
                <a:spcPts val="0"/>
              </a:spcBef>
              <a:spcAft>
                <a:spcPts val="0"/>
              </a:spcAft>
              <a:buNone/>
            </a:pPr>
            <a:r>
              <a:rPr lang="en-US" dirty="0"/>
              <a:t>Docs – references, other files </a:t>
            </a:r>
            <a:endParaRPr dirty="0"/>
          </a:p>
        </p:txBody>
      </p:sp>
    </p:spTree>
    <p:extLst>
      <p:ext uri="{BB962C8B-B14F-4D97-AF65-F5344CB8AC3E}">
        <p14:creationId xmlns:p14="http://schemas.microsoft.com/office/powerpoint/2010/main" val="1593305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546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6534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R code chunk syntax and shortcut</a:t>
            </a:r>
          </a:p>
        </p:txBody>
      </p:sp>
    </p:spTree>
    <p:extLst>
      <p:ext uri="{BB962C8B-B14F-4D97-AF65-F5344CB8AC3E}">
        <p14:creationId xmlns:p14="http://schemas.microsoft.com/office/powerpoint/2010/main" val="1664340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333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548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594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486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What do people use for analyzing, visualizing and communicating data?</a:t>
            </a:r>
          </a:p>
        </p:txBody>
      </p:sp>
    </p:spTree>
    <p:extLst>
      <p:ext uri="{BB962C8B-B14F-4D97-AF65-F5344CB8AC3E}">
        <p14:creationId xmlns:p14="http://schemas.microsoft.com/office/powerpoint/2010/main" val="4073988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Last but not least, your computing results will be more likely to be reproducible if you use R Markdown (or other </a:t>
            </a:r>
            <a:r>
              <a:rPr lang="en-US" sz="1100" b="1" i="0" u="none" strike="noStrike" cap="none" dirty="0" err="1">
                <a:solidFill>
                  <a:srgbClr val="000000"/>
                </a:solidFill>
                <a:effectLst/>
                <a:latin typeface="Arial"/>
                <a:ea typeface="Arial"/>
                <a:cs typeface="Arial"/>
                <a:sym typeface="Arial"/>
              </a:rPr>
              <a:t>knitr</a:t>
            </a:r>
            <a:r>
              <a:rPr lang="en-US" sz="1100" b="0" i="0" u="none" strike="noStrike" cap="none" dirty="0">
                <a:solidFill>
                  <a:srgbClr val="000000"/>
                </a:solidFill>
                <a:effectLst/>
                <a:latin typeface="Arial"/>
                <a:ea typeface="Arial"/>
                <a:cs typeface="Arial"/>
                <a:sym typeface="Arial"/>
              </a:rPr>
              <a:t>-based source documents), compared to the manual cut-and-paste approach. This is because the results are dynamically generated from computer source code. If anything goes wrong or needs to be updated, you can simply fix or update the source code, compile the document again, and the results will automatically updated. You can enjoy reproducibility and convenience at the same time.</a:t>
            </a:r>
            <a:endParaRPr lang="en-US" dirty="0"/>
          </a:p>
        </p:txBody>
      </p:sp>
    </p:spTree>
    <p:extLst>
      <p:ext uri="{BB962C8B-B14F-4D97-AF65-F5344CB8AC3E}">
        <p14:creationId xmlns:p14="http://schemas.microsoft.com/office/powerpoint/2010/main" val="2827080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R Notebooks are an implementation of </a:t>
            </a:r>
            <a:r>
              <a:rPr lang="en-US" sz="1100" b="0" i="0" u="none" strike="noStrike" cap="none" dirty="0">
                <a:solidFill>
                  <a:srgbClr val="000000"/>
                </a:solidFill>
                <a:effectLst/>
                <a:latin typeface="Arial"/>
                <a:ea typeface="Arial"/>
                <a:cs typeface="Arial"/>
                <a:sym typeface="Arial"/>
                <a:hlinkClick r:id="rId3"/>
              </a:rPr>
              <a:t>Literate Programming</a:t>
            </a:r>
            <a:r>
              <a:rPr lang="en-US" sz="1100" b="0" i="0" u="none" strike="noStrike" cap="none" dirty="0">
                <a:solidFill>
                  <a:srgbClr val="000000"/>
                </a:solidFill>
                <a:effectLst/>
                <a:latin typeface="Arial"/>
                <a:ea typeface="Arial"/>
                <a:cs typeface="Arial"/>
                <a:sym typeface="Arial"/>
              </a:rPr>
              <a:t> that allows for direct interaction with R while producing a reproducible document with publication-quality output.</a:t>
            </a:r>
          </a:p>
          <a:p>
            <a:r>
              <a:rPr lang="en-US" sz="1100" b="0" i="0" u="none" strike="noStrike" cap="none" dirty="0">
                <a:solidFill>
                  <a:srgbClr val="000000"/>
                </a:solidFill>
                <a:effectLst/>
                <a:latin typeface="Arial"/>
                <a:ea typeface="Arial"/>
                <a:cs typeface="Arial"/>
                <a:sym typeface="Arial"/>
              </a:rPr>
              <a:t>Any R Markdown document can be used as a notebook, and all R Notebooks can be rendered to other R Markdown document types. A notebook can therefore be thought of as a special execution mode for R Markdown documents. The immediacy of notebook mode makes it a good choice while authoring the R Markdown document and iterating on code. When you are ready to publish the document, you can share the notebook directly, or render it to a publication format with the Knit button.</a:t>
            </a:r>
          </a:p>
          <a:p>
            <a:endParaRPr lang="en-US" dirty="0"/>
          </a:p>
        </p:txBody>
      </p:sp>
    </p:spTree>
    <p:extLst>
      <p:ext uri="{BB962C8B-B14F-4D97-AF65-F5344CB8AC3E}">
        <p14:creationId xmlns:p14="http://schemas.microsoft.com/office/powerpoint/2010/main" val="3054543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R Notebooks are an implementation of </a:t>
            </a:r>
            <a:r>
              <a:rPr lang="en-US" sz="1100" b="0" i="0" u="none" strike="noStrike" cap="none" dirty="0">
                <a:solidFill>
                  <a:srgbClr val="000000"/>
                </a:solidFill>
                <a:effectLst/>
                <a:latin typeface="Arial"/>
                <a:ea typeface="Arial"/>
                <a:cs typeface="Arial"/>
                <a:sym typeface="Arial"/>
                <a:hlinkClick r:id="rId3"/>
              </a:rPr>
              <a:t>Literate Programming</a:t>
            </a:r>
            <a:r>
              <a:rPr lang="en-US" sz="1100" b="0" i="0" u="none" strike="noStrike" cap="none" dirty="0">
                <a:solidFill>
                  <a:srgbClr val="000000"/>
                </a:solidFill>
                <a:effectLst/>
                <a:latin typeface="Arial"/>
                <a:ea typeface="Arial"/>
                <a:cs typeface="Arial"/>
                <a:sym typeface="Arial"/>
              </a:rPr>
              <a:t> that allows for direct interaction with R while producing a reproducible document with publication-quality output.</a:t>
            </a:r>
          </a:p>
          <a:p>
            <a:r>
              <a:rPr lang="en-US" sz="1100" b="0" i="0" u="none" strike="noStrike" cap="none" dirty="0">
                <a:solidFill>
                  <a:srgbClr val="000000"/>
                </a:solidFill>
                <a:effectLst/>
                <a:latin typeface="Arial"/>
                <a:ea typeface="Arial"/>
                <a:cs typeface="Arial"/>
                <a:sym typeface="Arial"/>
              </a:rPr>
              <a:t>Any R Markdown document can be used as a notebook, and all R Notebooks can be rendered to other R Markdown document types. A notebook can therefore be thought of as a special execution mode for R Markdown documents. The immediacy of notebook mode makes it a good choice while authoring the R Markdown document and iterating on code. When you are ready to publish the document, you can share the notebook directly, or render it to a publication format with the Knit button.</a:t>
            </a:r>
          </a:p>
          <a:p>
            <a:endParaRPr lang="en-US" dirty="0"/>
          </a:p>
        </p:txBody>
      </p:sp>
    </p:spTree>
    <p:extLst>
      <p:ext uri="{BB962C8B-B14F-4D97-AF65-F5344CB8AC3E}">
        <p14:creationId xmlns:p14="http://schemas.microsoft.com/office/powerpoint/2010/main" val="1020797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69900" indent="-342900">
              <a:buFont typeface="+mj-lt"/>
              <a:buAutoNum type="arabicPeriod"/>
            </a:pPr>
            <a:r>
              <a:rPr lang="en-US" sz="1100" dirty="0"/>
              <a:t>Creates a project file (with an .</a:t>
            </a:r>
            <a:r>
              <a:rPr lang="en-US" sz="1100" dirty="0" err="1"/>
              <a:t>Rproj</a:t>
            </a:r>
            <a:r>
              <a:rPr lang="en-US" sz="1100" dirty="0"/>
              <a:t> extension) within the project directory. </a:t>
            </a:r>
          </a:p>
          <a:p>
            <a:pPr marL="469900" indent="-342900">
              <a:buFont typeface="+mj-lt"/>
              <a:buAutoNum type="arabicPeriod"/>
            </a:pPr>
            <a:r>
              <a:rPr lang="en-US" sz="1100" dirty="0"/>
              <a:t>Creates a hidden directory (named .</a:t>
            </a:r>
            <a:r>
              <a:rPr lang="en-US" sz="1100" dirty="0" err="1"/>
              <a:t>Rproj.user</a:t>
            </a:r>
            <a:r>
              <a:rPr lang="en-US" sz="1100" dirty="0"/>
              <a:t>) where project-specific temporary files (e.g. auto-saved source documents, window-state, etc.) are stored. </a:t>
            </a:r>
          </a:p>
          <a:p>
            <a:pPr marL="469900" indent="-342900">
              <a:buFont typeface="+mj-lt"/>
              <a:buAutoNum type="arabicPeriod"/>
            </a:pPr>
            <a:r>
              <a:rPr lang="en-US" sz="1100" dirty="0"/>
              <a:t>Loads the project into RStudio and display its name in the Projects toolbar (which is located on the far right side of the main toolbar)</a:t>
            </a:r>
          </a:p>
          <a:p>
            <a:endParaRPr lang="en-US" dirty="0"/>
          </a:p>
        </p:txBody>
      </p:sp>
    </p:spTree>
    <p:extLst>
      <p:ext uri="{BB962C8B-B14F-4D97-AF65-F5344CB8AC3E}">
        <p14:creationId xmlns:p14="http://schemas.microsoft.com/office/powerpoint/2010/main" val="29523237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745450" y="1197750"/>
            <a:ext cx="3434100" cy="27480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1pPr>
            <a:lvl2pPr lvl="1"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2pPr>
            <a:lvl3pPr lvl="2"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3pPr>
            <a:lvl4pPr lvl="3"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4pPr>
            <a:lvl5pPr lvl="4"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5pPr>
            <a:lvl6pPr lvl="5"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6pPr>
            <a:lvl7pPr lvl="6"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7pPr>
            <a:lvl8pPr lvl="7"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8pPr>
            <a:lvl9pPr lvl="8"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1pPr>
            <a:lvl2pPr lvl="1"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2pPr>
            <a:lvl3pPr lvl="2"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3pPr>
            <a:lvl4pPr lvl="3"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4pPr>
            <a:lvl5pPr lvl="4"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5pPr>
            <a:lvl6pPr lvl="5"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6pPr>
            <a:lvl7pPr lvl="6"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7pPr>
            <a:lvl8pPr lvl="7"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8pPr>
            <a:lvl9pPr lvl="8"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9pPr>
          </a:lstStyle>
          <a:p>
            <a:endParaRPr/>
          </a:p>
        </p:txBody>
      </p:sp>
      <p:sp>
        <p:nvSpPr>
          <p:cNvPr id="13" name="Google Shape;13;p3"/>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34343"/>
              </a:buClr>
              <a:buSzPts val="1400"/>
              <a:buFont typeface="Inconsolata"/>
              <a:buNone/>
              <a:defRPr b="0" i="0">
                <a:solidFill>
                  <a:srgbClr val="434343"/>
                </a:solidFill>
                <a:latin typeface="Arial" panose="020B0604020202020204" pitchFamily="34" charset="0"/>
                <a:ea typeface="Helvetica Neue Medium" panose="02000503000000020004" pitchFamily="2" charset="0"/>
                <a:cs typeface="Arial" panose="020B0604020202020204" pitchFamily="34" charset="0"/>
                <a:sym typeface="Inconsolata"/>
              </a:defRPr>
            </a:lvl1pPr>
            <a:lvl2pPr lvl="1"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2pPr>
            <a:lvl3pPr lvl="2"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3pPr>
            <a:lvl4pPr lvl="3"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4pPr>
            <a:lvl5pPr lvl="4"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5pPr>
            <a:lvl6pPr lvl="5"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6pPr>
            <a:lvl7pPr lvl="6"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7pPr>
            <a:lvl8pPr lvl="7"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8pPr>
            <a:lvl9pPr lvl="8"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body" idx="1"/>
          </p:nvPr>
        </p:nvSpPr>
        <p:spPr>
          <a:xfrm>
            <a:off x="962850" y="876850"/>
            <a:ext cx="4955700" cy="819900"/>
          </a:xfrm>
          <a:prstGeom prst="rect">
            <a:avLst/>
          </a:prstGeom>
        </p:spPr>
        <p:txBody>
          <a:bodyPr spcFirstLastPara="1" wrap="square" lIns="91425" tIns="91425" rIns="91425" bIns="91425" anchor="t" anchorCtr="0">
            <a:noAutofit/>
          </a:bodyPr>
          <a:lstStyle>
            <a:lvl1pPr marL="457200" lvl="0" indent="-419100" rtl="0">
              <a:lnSpc>
                <a:spcPct val="130000"/>
              </a:lnSpc>
              <a:spcBef>
                <a:spcPts val="0"/>
              </a:spcBef>
              <a:spcAft>
                <a:spcPts val="0"/>
              </a:spcAft>
              <a:buSzPts val="3000"/>
              <a:buChar char="✗"/>
              <a:defRPr sz="3000" i="1"/>
            </a:lvl1pPr>
            <a:lvl2pPr marL="914400" lvl="1" indent="-419100" rtl="0">
              <a:lnSpc>
                <a:spcPct val="130000"/>
              </a:lnSpc>
              <a:spcBef>
                <a:spcPts val="0"/>
              </a:spcBef>
              <a:spcAft>
                <a:spcPts val="0"/>
              </a:spcAft>
              <a:buSzPts val="3000"/>
              <a:buChar char="✗"/>
              <a:defRPr sz="3000" i="1"/>
            </a:lvl2pPr>
            <a:lvl3pPr marL="1371600" lvl="2" indent="-419100" rtl="0">
              <a:lnSpc>
                <a:spcPct val="130000"/>
              </a:lnSpc>
              <a:spcBef>
                <a:spcPts val="0"/>
              </a:spcBef>
              <a:spcAft>
                <a:spcPts val="0"/>
              </a:spcAft>
              <a:buSzPts val="3000"/>
              <a:buChar char="✗"/>
              <a:defRPr sz="3000" i="1"/>
            </a:lvl3pPr>
            <a:lvl4pPr marL="1828800" lvl="3" indent="-419100" rtl="0">
              <a:lnSpc>
                <a:spcPct val="130000"/>
              </a:lnSpc>
              <a:spcBef>
                <a:spcPts val="0"/>
              </a:spcBef>
              <a:spcAft>
                <a:spcPts val="0"/>
              </a:spcAft>
              <a:buSzPts val="3000"/>
              <a:buChar char="✗"/>
              <a:defRPr sz="3000" i="1"/>
            </a:lvl4pPr>
            <a:lvl5pPr marL="2286000" lvl="4" indent="-419100" rtl="0">
              <a:lnSpc>
                <a:spcPct val="130000"/>
              </a:lnSpc>
              <a:spcBef>
                <a:spcPts val="0"/>
              </a:spcBef>
              <a:spcAft>
                <a:spcPts val="0"/>
              </a:spcAft>
              <a:buSzPts val="3000"/>
              <a:buChar char="✗"/>
              <a:defRPr sz="3000" i="1"/>
            </a:lvl5pPr>
            <a:lvl6pPr marL="2743200" lvl="5" indent="-419100" rtl="0">
              <a:lnSpc>
                <a:spcPct val="130000"/>
              </a:lnSpc>
              <a:spcBef>
                <a:spcPts val="0"/>
              </a:spcBef>
              <a:spcAft>
                <a:spcPts val="0"/>
              </a:spcAft>
              <a:buSzPts val="3000"/>
              <a:buChar char="✗"/>
              <a:defRPr sz="3000" i="1"/>
            </a:lvl6pPr>
            <a:lvl7pPr marL="3200400" lvl="6" indent="-419100" rtl="0">
              <a:lnSpc>
                <a:spcPct val="130000"/>
              </a:lnSpc>
              <a:spcBef>
                <a:spcPts val="0"/>
              </a:spcBef>
              <a:spcAft>
                <a:spcPts val="0"/>
              </a:spcAft>
              <a:buSzPts val="3000"/>
              <a:buChar char="✗"/>
              <a:defRPr sz="3000" i="1"/>
            </a:lvl7pPr>
            <a:lvl8pPr marL="3657600" lvl="7" indent="-419100" rtl="0">
              <a:lnSpc>
                <a:spcPct val="130000"/>
              </a:lnSpc>
              <a:spcBef>
                <a:spcPts val="0"/>
              </a:spcBef>
              <a:spcAft>
                <a:spcPts val="0"/>
              </a:spcAft>
              <a:buSzPts val="3000"/>
              <a:buChar char="✗"/>
              <a:defRPr sz="3000" i="1"/>
            </a:lvl8pPr>
            <a:lvl9pPr marL="4114800" lvl="8" indent="-419100">
              <a:lnSpc>
                <a:spcPct val="130000"/>
              </a:lnSpc>
              <a:spcBef>
                <a:spcPts val="0"/>
              </a:spcBef>
              <a:spcAft>
                <a:spcPts val="0"/>
              </a:spcAft>
              <a:buSzPts val="3000"/>
              <a:buChar char="✗"/>
              <a:defRPr sz="3000" i="1"/>
            </a:lvl9pPr>
          </a:lstStyle>
          <a:p>
            <a:endParaRPr/>
          </a:p>
        </p:txBody>
      </p:sp>
      <p:sp>
        <p:nvSpPr>
          <p:cNvPr id="16" name="Google Shape;16;p4"/>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866375" y="358385"/>
            <a:ext cx="5626200" cy="8574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b="0" i="0">
                <a:latin typeface="Arial" panose="020B0604020202020204"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5"/>
          <p:cNvSpPr txBox="1">
            <a:spLocks noGrp="1"/>
          </p:cNvSpPr>
          <p:nvPr>
            <p:ph type="body" idx="1"/>
          </p:nvPr>
        </p:nvSpPr>
        <p:spPr>
          <a:xfrm>
            <a:off x="866375" y="1304543"/>
            <a:ext cx="5626200" cy="3063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 name="Google Shape;20;p5"/>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866375" y="358385"/>
            <a:ext cx="5626200" cy="8574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b="0" i="0">
                <a:latin typeface="Arial" panose="020B0604020202020204"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7" name="Google Shape;27;p7"/>
          <p:cNvSpPr txBox="1">
            <a:spLocks noGrp="1"/>
          </p:cNvSpPr>
          <p:nvPr>
            <p:ph type="body" idx="1"/>
          </p:nvPr>
        </p:nvSpPr>
        <p:spPr>
          <a:xfrm>
            <a:off x="866375" y="1310800"/>
            <a:ext cx="2730900" cy="3042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8" name="Google Shape;28;p7"/>
          <p:cNvSpPr txBox="1">
            <a:spLocks noGrp="1"/>
          </p:cNvSpPr>
          <p:nvPr>
            <p:ph type="body" idx="2"/>
          </p:nvPr>
        </p:nvSpPr>
        <p:spPr>
          <a:xfrm>
            <a:off x="3761704" y="1310800"/>
            <a:ext cx="2730900" cy="3042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9" name="Google Shape;29;p7"/>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866375" y="358375"/>
            <a:ext cx="75678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b="0" i="0">
                <a:latin typeface="Arial" panose="020B0604020202020204" pitchFamily="34"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2" name="Google Shape;32;p8"/>
          <p:cNvSpPr txBox="1">
            <a:spLocks noGrp="1"/>
          </p:cNvSpPr>
          <p:nvPr>
            <p:ph type="body" idx="1"/>
          </p:nvPr>
        </p:nvSpPr>
        <p:spPr>
          <a:xfrm>
            <a:off x="866375" y="1331673"/>
            <a:ext cx="2439300" cy="3152700"/>
          </a:xfrm>
          <a:prstGeom prst="rect">
            <a:avLst/>
          </a:prstGeom>
        </p:spPr>
        <p:txBody>
          <a:bodyPr spcFirstLastPara="1" wrap="square" lIns="91425" tIns="91425" rIns="91425" bIns="91425" anchor="t" anchorCtr="0">
            <a:noAutofit/>
          </a:bodyPr>
          <a:lstStyle>
            <a:lvl1pPr marL="457200" lvl="0" indent="-330200" rtl="0">
              <a:lnSpc>
                <a:spcPct val="120000"/>
              </a:lnSpc>
              <a:spcBef>
                <a:spcPts val="0"/>
              </a:spcBef>
              <a:spcAft>
                <a:spcPts val="0"/>
              </a:spcAft>
              <a:buSzPts val="1600"/>
              <a:buChar char="✗"/>
              <a:defRPr sz="1600"/>
            </a:lvl1pPr>
            <a:lvl2pPr marL="914400" lvl="1" indent="-330200" rtl="0">
              <a:lnSpc>
                <a:spcPct val="120000"/>
              </a:lnSpc>
              <a:spcBef>
                <a:spcPts val="0"/>
              </a:spcBef>
              <a:spcAft>
                <a:spcPts val="0"/>
              </a:spcAft>
              <a:buSzPts val="1600"/>
              <a:buChar char="✗"/>
              <a:defRPr sz="1600"/>
            </a:lvl2pPr>
            <a:lvl3pPr marL="1371600" lvl="2" indent="-330200" rtl="0">
              <a:lnSpc>
                <a:spcPct val="120000"/>
              </a:lnSpc>
              <a:spcBef>
                <a:spcPts val="0"/>
              </a:spcBef>
              <a:spcAft>
                <a:spcPts val="0"/>
              </a:spcAft>
              <a:buSzPts val="1600"/>
              <a:buChar char="✗"/>
              <a:defRPr sz="1600"/>
            </a:lvl3pPr>
            <a:lvl4pPr marL="1828800" lvl="3" indent="-330200" rtl="0">
              <a:lnSpc>
                <a:spcPct val="120000"/>
              </a:lnSpc>
              <a:spcBef>
                <a:spcPts val="0"/>
              </a:spcBef>
              <a:spcAft>
                <a:spcPts val="0"/>
              </a:spcAft>
              <a:buSzPts val="1600"/>
              <a:buChar char="✗"/>
              <a:defRPr sz="1600"/>
            </a:lvl4pPr>
            <a:lvl5pPr marL="2286000" lvl="4" indent="-330200" rtl="0">
              <a:lnSpc>
                <a:spcPct val="120000"/>
              </a:lnSpc>
              <a:spcBef>
                <a:spcPts val="0"/>
              </a:spcBef>
              <a:spcAft>
                <a:spcPts val="0"/>
              </a:spcAft>
              <a:buSzPts val="1600"/>
              <a:buChar char="✗"/>
              <a:defRPr sz="1600"/>
            </a:lvl5pPr>
            <a:lvl6pPr marL="2743200" lvl="5" indent="-330200" rtl="0">
              <a:lnSpc>
                <a:spcPct val="120000"/>
              </a:lnSpc>
              <a:spcBef>
                <a:spcPts val="0"/>
              </a:spcBef>
              <a:spcAft>
                <a:spcPts val="0"/>
              </a:spcAft>
              <a:buSzPts val="1600"/>
              <a:buChar char="✗"/>
              <a:defRPr sz="1600"/>
            </a:lvl6pPr>
            <a:lvl7pPr marL="3200400" lvl="6" indent="-330200" rtl="0">
              <a:lnSpc>
                <a:spcPct val="120000"/>
              </a:lnSpc>
              <a:spcBef>
                <a:spcPts val="0"/>
              </a:spcBef>
              <a:spcAft>
                <a:spcPts val="0"/>
              </a:spcAft>
              <a:buSzPts val="1600"/>
              <a:buChar char="✗"/>
              <a:defRPr sz="1600"/>
            </a:lvl7pPr>
            <a:lvl8pPr marL="3657600" lvl="7" indent="-330200" rtl="0">
              <a:lnSpc>
                <a:spcPct val="120000"/>
              </a:lnSpc>
              <a:spcBef>
                <a:spcPts val="0"/>
              </a:spcBef>
              <a:spcAft>
                <a:spcPts val="0"/>
              </a:spcAft>
              <a:buSzPts val="1600"/>
              <a:buChar char="✗"/>
              <a:defRPr sz="1600"/>
            </a:lvl8pPr>
            <a:lvl9pPr marL="4114800" lvl="8" indent="-330200" rtl="0">
              <a:lnSpc>
                <a:spcPct val="120000"/>
              </a:lnSpc>
              <a:spcBef>
                <a:spcPts val="0"/>
              </a:spcBef>
              <a:spcAft>
                <a:spcPts val="0"/>
              </a:spcAft>
              <a:buSzPts val="1600"/>
              <a:buChar char="✗"/>
              <a:defRPr sz="1600"/>
            </a:lvl9pPr>
          </a:lstStyle>
          <a:p>
            <a:endParaRPr/>
          </a:p>
        </p:txBody>
      </p:sp>
      <p:sp>
        <p:nvSpPr>
          <p:cNvPr id="33" name="Google Shape;33;p8"/>
          <p:cNvSpPr txBox="1">
            <a:spLocks noGrp="1"/>
          </p:cNvSpPr>
          <p:nvPr>
            <p:ph type="body" idx="2"/>
          </p:nvPr>
        </p:nvSpPr>
        <p:spPr>
          <a:xfrm>
            <a:off x="3430687" y="1331673"/>
            <a:ext cx="2439300" cy="3152700"/>
          </a:xfrm>
          <a:prstGeom prst="rect">
            <a:avLst/>
          </a:prstGeom>
        </p:spPr>
        <p:txBody>
          <a:bodyPr spcFirstLastPara="1" wrap="square" lIns="91425" tIns="91425" rIns="91425" bIns="91425" anchor="t" anchorCtr="0">
            <a:noAutofit/>
          </a:bodyPr>
          <a:lstStyle>
            <a:lvl1pPr marL="457200" lvl="0" indent="-330200" rtl="0">
              <a:lnSpc>
                <a:spcPct val="120000"/>
              </a:lnSpc>
              <a:spcBef>
                <a:spcPts val="0"/>
              </a:spcBef>
              <a:spcAft>
                <a:spcPts val="0"/>
              </a:spcAft>
              <a:buSzPts val="1600"/>
              <a:buChar char="✗"/>
              <a:defRPr sz="1600"/>
            </a:lvl1pPr>
            <a:lvl2pPr marL="914400" lvl="1" indent="-330200" rtl="0">
              <a:lnSpc>
                <a:spcPct val="120000"/>
              </a:lnSpc>
              <a:spcBef>
                <a:spcPts val="0"/>
              </a:spcBef>
              <a:spcAft>
                <a:spcPts val="0"/>
              </a:spcAft>
              <a:buSzPts val="1600"/>
              <a:buChar char="✗"/>
              <a:defRPr sz="1600"/>
            </a:lvl2pPr>
            <a:lvl3pPr marL="1371600" lvl="2" indent="-330200" rtl="0">
              <a:lnSpc>
                <a:spcPct val="120000"/>
              </a:lnSpc>
              <a:spcBef>
                <a:spcPts val="0"/>
              </a:spcBef>
              <a:spcAft>
                <a:spcPts val="0"/>
              </a:spcAft>
              <a:buSzPts val="1600"/>
              <a:buChar char="✗"/>
              <a:defRPr sz="1600"/>
            </a:lvl3pPr>
            <a:lvl4pPr marL="1828800" lvl="3" indent="-330200" rtl="0">
              <a:lnSpc>
                <a:spcPct val="120000"/>
              </a:lnSpc>
              <a:spcBef>
                <a:spcPts val="0"/>
              </a:spcBef>
              <a:spcAft>
                <a:spcPts val="0"/>
              </a:spcAft>
              <a:buSzPts val="1600"/>
              <a:buChar char="✗"/>
              <a:defRPr sz="1600"/>
            </a:lvl4pPr>
            <a:lvl5pPr marL="2286000" lvl="4" indent="-330200" rtl="0">
              <a:lnSpc>
                <a:spcPct val="120000"/>
              </a:lnSpc>
              <a:spcBef>
                <a:spcPts val="0"/>
              </a:spcBef>
              <a:spcAft>
                <a:spcPts val="0"/>
              </a:spcAft>
              <a:buSzPts val="1600"/>
              <a:buChar char="✗"/>
              <a:defRPr sz="1600"/>
            </a:lvl5pPr>
            <a:lvl6pPr marL="2743200" lvl="5" indent="-330200" rtl="0">
              <a:lnSpc>
                <a:spcPct val="120000"/>
              </a:lnSpc>
              <a:spcBef>
                <a:spcPts val="0"/>
              </a:spcBef>
              <a:spcAft>
                <a:spcPts val="0"/>
              </a:spcAft>
              <a:buSzPts val="1600"/>
              <a:buChar char="✗"/>
              <a:defRPr sz="1600"/>
            </a:lvl6pPr>
            <a:lvl7pPr marL="3200400" lvl="6" indent="-330200" rtl="0">
              <a:lnSpc>
                <a:spcPct val="120000"/>
              </a:lnSpc>
              <a:spcBef>
                <a:spcPts val="0"/>
              </a:spcBef>
              <a:spcAft>
                <a:spcPts val="0"/>
              </a:spcAft>
              <a:buSzPts val="1600"/>
              <a:buChar char="✗"/>
              <a:defRPr sz="1600"/>
            </a:lvl7pPr>
            <a:lvl8pPr marL="3657600" lvl="7" indent="-330200" rtl="0">
              <a:lnSpc>
                <a:spcPct val="120000"/>
              </a:lnSpc>
              <a:spcBef>
                <a:spcPts val="0"/>
              </a:spcBef>
              <a:spcAft>
                <a:spcPts val="0"/>
              </a:spcAft>
              <a:buSzPts val="1600"/>
              <a:buChar char="✗"/>
              <a:defRPr sz="1600"/>
            </a:lvl8pPr>
            <a:lvl9pPr marL="4114800" lvl="8" indent="-330200" rtl="0">
              <a:lnSpc>
                <a:spcPct val="120000"/>
              </a:lnSpc>
              <a:spcBef>
                <a:spcPts val="0"/>
              </a:spcBef>
              <a:spcAft>
                <a:spcPts val="0"/>
              </a:spcAft>
              <a:buSzPts val="1600"/>
              <a:buChar char="✗"/>
              <a:defRPr sz="1600"/>
            </a:lvl9pPr>
          </a:lstStyle>
          <a:p>
            <a:endParaRPr/>
          </a:p>
        </p:txBody>
      </p:sp>
      <p:sp>
        <p:nvSpPr>
          <p:cNvPr id="34" name="Google Shape;34;p8"/>
          <p:cNvSpPr txBox="1">
            <a:spLocks noGrp="1"/>
          </p:cNvSpPr>
          <p:nvPr>
            <p:ph type="body" idx="3"/>
          </p:nvPr>
        </p:nvSpPr>
        <p:spPr>
          <a:xfrm>
            <a:off x="5994999" y="1331673"/>
            <a:ext cx="2439300" cy="3152700"/>
          </a:xfrm>
          <a:prstGeom prst="rect">
            <a:avLst/>
          </a:prstGeom>
        </p:spPr>
        <p:txBody>
          <a:bodyPr spcFirstLastPara="1" wrap="square" lIns="91425" tIns="91425" rIns="91425" bIns="91425" anchor="t" anchorCtr="0">
            <a:noAutofit/>
          </a:bodyPr>
          <a:lstStyle>
            <a:lvl1pPr marL="457200" lvl="0" indent="-330200" rtl="0">
              <a:lnSpc>
                <a:spcPct val="120000"/>
              </a:lnSpc>
              <a:spcBef>
                <a:spcPts val="0"/>
              </a:spcBef>
              <a:spcAft>
                <a:spcPts val="0"/>
              </a:spcAft>
              <a:buSzPts val="1600"/>
              <a:buChar char="✗"/>
              <a:defRPr sz="1600"/>
            </a:lvl1pPr>
            <a:lvl2pPr marL="914400" lvl="1" indent="-330200" rtl="0">
              <a:lnSpc>
                <a:spcPct val="120000"/>
              </a:lnSpc>
              <a:spcBef>
                <a:spcPts val="0"/>
              </a:spcBef>
              <a:spcAft>
                <a:spcPts val="0"/>
              </a:spcAft>
              <a:buSzPts val="1600"/>
              <a:buChar char="✗"/>
              <a:defRPr sz="1600"/>
            </a:lvl2pPr>
            <a:lvl3pPr marL="1371600" lvl="2" indent="-330200" rtl="0">
              <a:lnSpc>
                <a:spcPct val="120000"/>
              </a:lnSpc>
              <a:spcBef>
                <a:spcPts val="0"/>
              </a:spcBef>
              <a:spcAft>
                <a:spcPts val="0"/>
              </a:spcAft>
              <a:buSzPts val="1600"/>
              <a:buChar char="✗"/>
              <a:defRPr sz="1600"/>
            </a:lvl3pPr>
            <a:lvl4pPr marL="1828800" lvl="3" indent="-330200" rtl="0">
              <a:lnSpc>
                <a:spcPct val="120000"/>
              </a:lnSpc>
              <a:spcBef>
                <a:spcPts val="0"/>
              </a:spcBef>
              <a:spcAft>
                <a:spcPts val="0"/>
              </a:spcAft>
              <a:buSzPts val="1600"/>
              <a:buChar char="✗"/>
              <a:defRPr sz="1600"/>
            </a:lvl4pPr>
            <a:lvl5pPr marL="2286000" lvl="4" indent="-330200" rtl="0">
              <a:lnSpc>
                <a:spcPct val="120000"/>
              </a:lnSpc>
              <a:spcBef>
                <a:spcPts val="0"/>
              </a:spcBef>
              <a:spcAft>
                <a:spcPts val="0"/>
              </a:spcAft>
              <a:buSzPts val="1600"/>
              <a:buChar char="✗"/>
              <a:defRPr sz="1600"/>
            </a:lvl5pPr>
            <a:lvl6pPr marL="2743200" lvl="5" indent="-330200" rtl="0">
              <a:lnSpc>
                <a:spcPct val="120000"/>
              </a:lnSpc>
              <a:spcBef>
                <a:spcPts val="0"/>
              </a:spcBef>
              <a:spcAft>
                <a:spcPts val="0"/>
              </a:spcAft>
              <a:buSzPts val="1600"/>
              <a:buChar char="✗"/>
              <a:defRPr sz="1600"/>
            </a:lvl6pPr>
            <a:lvl7pPr marL="3200400" lvl="6" indent="-330200" rtl="0">
              <a:lnSpc>
                <a:spcPct val="120000"/>
              </a:lnSpc>
              <a:spcBef>
                <a:spcPts val="0"/>
              </a:spcBef>
              <a:spcAft>
                <a:spcPts val="0"/>
              </a:spcAft>
              <a:buSzPts val="1600"/>
              <a:buChar char="✗"/>
              <a:defRPr sz="1600"/>
            </a:lvl7pPr>
            <a:lvl8pPr marL="3657600" lvl="7" indent="-330200" rtl="0">
              <a:lnSpc>
                <a:spcPct val="120000"/>
              </a:lnSpc>
              <a:spcBef>
                <a:spcPts val="0"/>
              </a:spcBef>
              <a:spcAft>
                <a:spcPts val="0"/>
              </a:spcAft>
              <a:buSzPts val="1600"/>
              <a:buChar char="✗"/>
              <a:defRPr sz="1600"/>
            </a:lvl8pPr>
            <a:lvl9pPr marL="4114800" lvl="8" indent="-330200" rtl="0">
              <a:lnSpc>
                <a:spcPct val="120000"/>
              </a:lnSpc>
              <a:spcBef>
                <a:spcPts val="0"/>
              </a:spcBef>
              <a:spcAft>
                <a:spcPts val="0"/>
              </a:spcAft>
              <a:buSzPts val="1600"/>
              <a:buChar char="✗"/>
              <a:defRPr sz="1600"/>
            </a:lvl9pPr>
          </a:lstStyle>
          <a:p>
            <a:endParaRPr/>
          </a:p>
        </p:txBody>
      </p:sp>
      <p:sp>
        <p:nvSpPr>
          <p:cNvPr id="35" name="Google Shape;35;p8"/>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ostit">
  <p:cSld name="BLANK_1">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big postit">
  <p:cSld name="BLANK_1_2">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3"/>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BLANK_1_2_1">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66375" y="358385"/>
            <a:ext cx="56262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1pPr>
            <a:lvl2pPr lvl="1">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2pPr>
            <a:lvl3pPr lvl="2">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3pPr>
            <a:lvl4pPr lvl="3">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4pPr>
            <a:lvl5pPr lvl="4">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5pPr>
            <a:lvl6pPr lvl="5">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6pPr>
            <a:lvl7pPr lvl="6">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7pPr>
            <a:lvl8pPr lvl="7">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8pPr>
            <a:lvl9pPr lvl="8">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9pPr>
          </a:lstStyle>
          <a:p>
            <a:endParaRPr dirty="0"/>
          </a:p>
        </p:txBody>
      </p:sp>
      <p:sp>
        <p:nvSpPr>
          <p:cNvPr id="7" name="Google Shape;7;p1"/>
          <p:cNvSpPr txBox="1">
            <a:spLocks noGrp="1"/>
          </p:cNvSpPr>
          <p:nvPr>
            <p:ph type="body" idx="1"/>
          </p:nvPr>
        </p:nvSpPr>
        <p:spPr>
          <a:xfrm>
            <a:off x="866375" y="1304543"/>
            <a:ext cx="5626200" cy="3063000"/>
          </a:xfrm>
          <a:prstGeom prst="rect">
            <a:avLst/>
          </a:prstGeom>
          <a:noFill/>
          <a:ln>
            <a:noFill/>
          </a:ln>
        </p:spPr>
        <p:txBody>
          <a:bodyPr spcFirstLastPara="1" wrap="square" lIns="91425" tIns="91425" rIns="91425" bIns="91425" anchor="t" anchorCtr="0">
            <a:noAutofit/>
          </a:bodyPr>
          <a:lstStyle>
            <a:lvl1pPr marL="457200" lvl="0"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1pPr>
            <a:lvl2pPr marL="914400" lvl="1"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2pPr>
            <a:lvl3pPr marL="1371600" lvl="2"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3pPr>
            <a:lvl4pPr marL="1828800" lvl="3"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4pPr>
            <a:lvl5pPr marL="2286000" lvl="4"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5pPr>
            <a:lvl6pPr marL="2743200" lvl="5"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6pPr>
            <a:lvl7pPr marL="3200400" lvl="6"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7pPr>
            <a:lvl8pPr marL="3657600" lvl="7"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8pPr>
            <a:lvl9pPr marL="4114800" lvl="8"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9pPr>
          </a:lstStyle>
          <a:p>
            <a:endParaRPr/>
          </a:p>
        </p:txBody>
      </p:sp>
      <p:sp>
        <p:nvSpPr>
          <p:cNvPr id="8" name="Google Shape;8;p1"/>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lvl1pPr lvl="0" algn="ctr">
              <a:buNone/>
              <a:defRPr sz="1300" b="0" i="0">
                <a:solidFill>
                  <a:srgbClr val="7F6000"/>
                </a:solidFill>
                <a:latin typeface="Arial" panose="020B0604020202020204" pitchFamily="34" charset="0"/>
                <a:ea typeface="Helvetica Neue Medium" panose="02000503000000020004" pitchFamily="2" charset="0"/>
                <a:cs typeface="Arial" panose="020B0604020202020204" pitchFamily="34" charset="0"/>
                <a:sym typeface="Inconsolata"/>
              </a:defRPr>
            </a:lvl1pPr>
            <a:lvl2pPr lvl="1" algn="ctr">
              <a:buNone/>
              <a:defRPr sz="1300">
                <a:solidFill>
                  <a:srgbClr val="7F6000"/>
                </a:solidFill>
                <a:latin typeface="Inconsolata"/>
                <a:ea typeface="Inconsolata"/>
                <a:cs typeface="Inconsolata"/>
                <a:sym typeface="Inconsolata"/>
              </a:defRPr>
            </a:lvl2pPr>
            <a:lvl3pPr lvl="2" algn="ctr">
              <a:buNone/>
              <a:defRPr sz="1300">
                <a:solidFill>
                  <a:srgbClr val="7F6000"/>
                </a:solidFill>
                <a:latin typeface="Inconsolata"/>
                <a:ea typeface="Inconsolata"/>
                <a:cs typeface="Inconsolata"/>
                <a:sym typeface="Inconsolata"/>
              </a:defRPr>
            </a:lvl3pPr>
            <a:lvl4pPr lvl="3" algn="ctr">
              <a:buNone/>
              <a:defRPr sz="1300">
                <a:solidFill>
                  <a:srgbClr val="7F6000"/>
                </a:solidFill>
                <a:latin typeface="Inconsolata"/>
                <a:ea typeface="Inconsolata"/>
                <a:cs typeface="Inconsolata"/>
                <a:sym typeface="Inconsolata"/>
              </a:defRPr>
            </a:lvl4pPr>
            <a:lvl5pPr lvl="4" algn="ctr">
              <a:buNone/>
              <a:defRPr sz="1300">
                <a:solidFill>
                  <a:srgbClr val="7F6000"/>
                </a:solidFill>
                <a:latin typeface="Inconsolata"/>
                <a:ea typeface="Inconsolata"/>
                <a:cs typeface="Inconsolata"/>
                <a:sym typeface="Inconsolata"/>
              </a:defRPr>
            </a:lvl5pPr>
            <a:lvl6pPr lvl="5" algn="ctr">
              <a:buNone/>
              <a:defRPr sz="1300">
                <a:solidFill>
                  <a:srgbClr val="7F6000"/>
                </a:solidFill>
                <a:latin typeface="Inconsolata"/>
                <a:ea typeface="Inconsolata"/>
                <a:cs typeface="Inconsolata"/>
                <a:sym typeface="Inconsolata"/>
              </a:defRPr>
            </a:lvl6pPr>
            <a:lvl7pPr lvl="6" algn="ctr">
              <a:buNone/>
              <a:defRPr sz="1300">
                <a:solidFill>
                  <a:srgbClr val="7F6000"/>
                </a:solidFill>
                <a:latin typeface="Inconsolata"/>
                <a:ea typeface="Inconsolata"/>
                <a:cs typeface="Inconsolata"/>
                <a:sym typeface="Inconsolata"/>
              </a:defRPr>
            </a:lvl7pPr>
            <a:lvl8pPr lvl="7" algn="ctr">
              <a:buNone/>
              <a:defRPr sz="1300">
                <a:solidFill>
                  <a:srgbClr val="7F6000"/>
                </a:solidFill>
                <a:latin typeface="Inconsolata"/>
                <a:ea typeface="Inconsolata"/>
                <a:cs typeface="Inconsolata"/>
                <a:sym typeface="Inconsolata"/>
              </a:defRPr>
            </a:lvl8pPr>
            <a:lvl9pPr lvl="8" algn="ctr">
              <a:buNone/>
              <a:defRPr sz="1300">
                <a:solidFill>
                  <a:srgbClr val="7F6000"/>
                </a:solidFill>
                <a:latin typeface="Inconsolata"/>
                <a:ea typeface="Inconsolata"/>
                <a:cs typeface="Inconsolata"/>
                <a:sym typeface="Inconsolata"/>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8" r:id="rId7"/>
    <p:sldLayoutId id="2147483659" r:id="rId8"/>
    <p:sldLayoutId id="2147483660"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00000"/>
          </a:solidFill>
          <a:latin typeface="Helvetica" pitchFamily="2" charset="0"/>
          <a:ea typeface="Helvetica"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SHaymond/NU_BDSD2020"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rmarkdown.rstudio.com/gallery.html" TargetMode="Externa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holtzy.github.io/Pimp-my-rmd/" TargetMode="External"/><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https://www.datadreaming.org/post/r-markdown-theme-gallery/" TargetMode="External"/><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hyperlink" Target="https://rmarkdown.rstudio.com/flexdashboard/" TargetMode="External"/><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s://plot.ly/r/" TargetMode="External"/><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hyperlink" Target="http://jkunst.com/highcharter/" TargetMode="External"/><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hyperlink" Target="https://bookdown.org/yihui/rmarkdown/"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6"/>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Taking Care of </a:t>
            </a:r>
            <a:r>
              <a:rPr lang="en" dirty="0" err="1"/>
              <a:t>Vizness</a:t>
            </a:r>
            <a:endParaRPr dirty="0"/>
          </a:p>
        </p:txBody>
      </p:sp>
      <p:sp>
        <p:nvSpPr>
          <p:cNvPr id="2" name="Subtitle 1">
            <a:extLst>
              <a:ext uri="{FF2B5EF4-FFF2-40B4-BE49-F238E27FC236}">
                <a16:creationId xmlns:a16="http://schemas.microsoft.com/office/drawing/2014/main" id="{F107C17E-A396-A146-B0A2-7493EB2F5C0D}"/>
              </a:ext>
            </a:extLst>
          </p:cNvPr>
          <p:cNvSpPr>
            <a:spLocks noGrp="1"/>
          </p:cNvSpPr>
          <p:nvPr>
            <p:ph type="subTitle" idx="1"/>
          </p:nvPr>
        </p:nvSpPr>
        <p:spPr>
          <a:xfrm>
            <a:off x="2817731" y="2775727"/>
            <a:ext cx="3257888" cy="784800"/>
          </a:xfrm>
        </p:spPr>
        <p:txBody>
          <a:bodyPr/>
          <a:lstStyle/>
          <a:p>
            <a:pPr marL="58738" indent="0"/>
            <a:r>
              <a:rPr lang="en-US" dirty="0">
                <a:latin typeface="Avenir Medium" panose="02000503020000020003" pitchFamily="2" charset="0"/>
              </a:rPr>
              <a:t>Graphing and Reporting with R</a:t>
            </a:r>
          </a:p>
        </p:txBody>
      </p:sp>
      <p:sp>
        <p:nvSpPr>
          <p:cNvPr id="3" name="TextBox 2">
            <a:extLst>
              <a:ext uri="{FF2B5EF4-FFF2-40B4-BE49-F238E27FC236}">
                <a16:creationId xmlns:a16="http://schemas.microsoft.com/office/drawing/2014/main" id="{9F2D9DD0-20DA-7B4E-9864-05C6F0182C90}"/>
              </a:ext>
            </a:extLst>
          </p:cNvPr>
          <p:cNvSpPr txBox="1"/>
          <p:nvPr/>
        </p:nvSpPr>
        <p:spPr>
          <a:xfrm>
            <a:off x="6189825" y="4370120"/>
            <a:ext cx="2895344" cy="646331"/>
          </a:xfrm>
          <a:prstGeom prst="rect">
            <a:avLst/>
          </a:prstGeom>
          <a:noFill/>
        </p:spPr>
        <p:txBody>
          <a:bodyPr wrap="none" rtlCol="0">
            <a:spAutoFit/>
          </a:bodyPr>
          <a:lstStyle/>
          <a:p>
            <a:r>
              <a:rPr lang="en-US" sz="1800" dirty="0">
                <a:solidFill>
                  <a:schemeClr val="tx1">
                    <a:lumMod val="85000"/>
                    <a:lumOff val="15000"/>
                  </a:schemeClr>
                </a:solidFill>
                <a:latin typeface="Avenir Medium" panose="02000503020000020003" pitchFamily="2" charset="0"/>
              </a:rPr>
              <a:t>Shannon Haymond, PhD</a:t>
            </a:r>
          </a:p>
          <a:p>
            <a:r>
              <a:rPr lang="en-US" sz="1800" dirty="0">
                <a:solidFill>
                  <a:schemeClr val="tx1">
                    <a:lumMod val="85000"/>
                    <a:lumOff val="15000"/>
                  </a:schemeClr>
                </a:solidFill>
                <a:latin typeface="Avenir Medium" panose="02000503020000020003" pitchFamily="2" charset="0"/>
              </a:rPr>
              <a:t>Northwestern BDSD 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C233DC6-1D12-BC46-B2E4-08EE8AE049A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dirty="0"/>
          </a:p>
        </p:txBody>
      </p:sp>
      <p:sp>
        <p:nvSpPr>
          <p:cNvPr id="2" name="Title 1">
            <a:extLst>
              <a:ext uri="{FF2B5EF4-FFF2-40B4-BE49-F238E27FC236}">
                <a16:creationId xmlns:a16="http://schemas.microsoft.com/office/drawing/2014/main" id="{F45F9DE9-5F7E-DD4B-A003-00676A8109E5}"/>
              </a:ext>
            </a:extLst>
          </p:cNvPr>
          <p:cNvSpPr>
            <a:spLocks noGrp="1"/>
          </p:cNvSpPr>
          <p:nvPr>
            <p:ph type="title" idx="4294967295"/>
          </p:nvPr>
        </p:nvSpPr>
        <p:spPr>
          <a:xfrm>
            <a:off x="838200" y="695325"/>
            <a:ext cx="5946775" cy="857250"/>
          </a:xfrm>
        </p:spPr>
        <p:txBody>
          <a:bodyPr/>
          <a:lstStyle/>
          <a:p>
            <a:r>
              <a:rPr lang="en-US" b="1" dirty="0">
                <a:latin typeface="Avenir Black" panose="02000503020000020003" pitchFamily="2" charset="0"/>
              </a:rPr>
              <a:t>What is an R Notebook?</a:t>
            </a:r>
          </a:p>
        </p:txBody>
      </p:sp>
      <p:sp>
        <p:nvSpPr>
          <p:cNvPr id="6" name="TextBox 5">
            <a:extLst>
              <a:ext uri="{FF2B5EF4-FFF2-40B4-BE49-F238E27FC236}">
                <a16:creationId xmlns:a16="http://schemas.microsoft.com/office/drawing/2014/main" id="{B81C3AE6-31A5-0644-8BE4-91E93AC9CA62}"/>
              </a:ext>
            </a:extLst>
          </p:cNvPr>
          <p:cNvSpPr txBox="1"/>
          <p:nvPr/>
        </p:nvSpPr>
        <p:spPr>
          <a:xfrm>
            <a:off x="838199" y="1552575"/>
            <a:ext cx="7652657" cy="1754326"/>
          </a:xfrm>
          <a:prstGeom prst="rect">
            <a:avLst/>
          </a:prstGeom>
          <a:noFill/>
        </p:spPr>
        <p:txBody>
          <a:bodyPr wrap="square" rtlCol="0">
            <a:spAutoFit/>
          </a:bodyPr>
          <a:lstStyle/>
          <a:p>
            <a:endParaRPr lang="en-US" sz="1800" dirty="0">
              <a:latin typeface="Avenir Book" panose="02000503020000020003" pitchFamily="2" charset="0"/>
            </a:endParaRPr>
          </a:p>
          <a:p>
            <a:r>
              <a:rPr lang="en-US" sz="1800" dirty="0">
                <a:latin typeface="Avenir Book" panose="02000503020000020003" pitchFamily="2" charset="0"/>
              </a:rPr>
              <a:t>Notebooks are R Markdown documents with chunks that can be executed independently and interactively, with output visible immediately beneath the input and Viewer tab – great for iterating code.</a:t>
            </a:r>
          </a:p>
          <a:p>
            <a:endParaRPr lang="en-US" sz="1800" dirty="0">
              <a:latin typeface="Avenir Book" panose="02000503020000020003" pitchFamily="2" charset="0"/>
            </a:endParaRPr>
          </a:p>
          <a:p>
            <a:r>
              <a:rPr lang="en-US" sz="1800" dirty="0">
                <a:latin typeface="Avenir Book" panose="02000503020000020003" pitchFamily="2" charset="0"/>
              </a:rPr>
              <a:t>All R Notebooks can be rendered to other R Markdown document types</a:t>
            </a:r>
          </a:p>
        </p:txBody>
      </p:sp>
    </p:spTree>
    <p:extLst>
      <p:ext uri="{BB962C8B-B14F-4D97-AF65-F5344CB8AC3E}">
        <p14:creationId xmlns:p14="http://schemas.microsoft.com/office/powerpoint/2010/main" val="1067379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F8C785-A660-514F-A03F-57C9CB5EFF3B}"/>
              </a:ext>
            </a:extLst>
          </p:cNvPr>
          <p:cNvSpPr>
            <a:spLocks noGrp="1"/>
          </p:cNvSpPr>
          <p:nvPr>
            <p:ph type="sldNum" idx="12"/>
          </p:nvPr>
        </p:nvSpPr>
        <p:spPr/>
        <p:txBody>
          <a:bodyPr/>
          <a:lstStyle/>
          <a:p>
            <a:fld id="{00000000-1234-1234-1234-123412341234}" type="slidenum">
              <a:rPr lang="en" smtClean="0"/>
              <a:pPr/>
              <a:t>11</a:t>
            </a:fld>
            <a:endParaRPr lang="en" dirty="0"/>
          </a:p>
        </p:txBody>
      </p:sp>
      <p:grpSp>
        <p:nvGrpSpPr>
          <p:cNvPr id="14" name="Group 13">
            <a:extLst>
              <a:ext uri="{FF2B5EF4-FFF2-40B4-BE49-F238E27FC236}">
                <a16:creationId xmlns:a16="http://schemas.microsoft.com/office/drawing/2014/main" id="{30C4439C-222C-E542-86F1-84733015822B}"/>
              </a:ext>
            </a:extLst>
          </p:cNvPr>
          <p:cNvGrpSpPr/>
          <p:nvPr/>
        </p:nvGrpSpPr>
        <p:grpSpPr>
          <a:xfrm>
            <a:off x="799011" y="939113"/>
            <a:ext cx="3764247" cy="3395904"/>
            <a:chOff x="799011" y="873798"/>
            <a:chExt cx="3764247" cy="3395904"/>
          </a:xfrm>
        </p:grpSpPr>
        <p:pic>
          <p:nvPicPr>
            <p:cNvPr id="7" name="Picture 6">
              <a:extLst>
                <a:ext uri="{FF2B5EF4-FFF2-40B4-BE49-F238E27FC236}">
                  <a16:creationId xmlns:a16="http://schemas.microsoft.com/office/drawing/2014/main" id="{723243C6-7EF0-EC40-A380-DB4F1360BDF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a:off x="799011" y="873798"/>
              <a:ext cx="3764247" cy="3395904"/>
            </a:xfrm>
            <a:prstGeom prst="rect">
              <a:avLst/>
            </a:prstGeom>
          </p:spPr>
        </p:pic>
        <p:sp>
          <p:nvSpPr>
            <p:cNvPr id="8" name="Down Arrow 7">
              <a:extLst>
                <a:ext uri="{FF2B5EF4-FFF2-40B4-BE49-F238E27FC236}">
                  <a16:creationId xmlns:a16="http://schemas.microsoft.com/office/drawing/2014/main" id="{42543CE3-76EB-FC42-8725-7DA64E02E5A9}"/>
                </a:ext>
              </a:extLst>
            </p:cNvPr>
            <p:cNvSpPr/>
            <p:nvPr/>
          </p:nvSpPr>
          <p:spPr>
            <a:xfrm rot="8858581" flipV="1">
              <a:off x="2609471" y="1297374"/>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
          <p:nvSpPr>
            <p:cNvPr id="10" name="Down Arrow 9">
              <a:extLst>
                <a:ext uri="{FF2B5EF4-FFF2-40B4-BE49-F238E27FC236}">
                  <a16:creationId xmlns:a16="http://schemas.microsoft.com/office/drawing/2014/main" id="{72C04179-8ABB-FA49-B270-D24DC8CC44E6}"/>
                </a:ext>
              </a:extLst>
            </p:cNvPr>
            <p:cNvSpPr/>
            <p:nvPr/>
          </p:nvSpPr>
          <p:spPr>
            <a:xfrm rot="16200000" flipV="1">
              <a:off x="3388887" y="2244381"/>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grpSp>
      <p:grpSp>
        <p:nvGrpSpPr>
          <p:cNvPr id="15" name="Group 14">
            <a:extLst>
              <a:ext uri="{FF2B5EF4-FFF2-40B4-BE49-F238E27FC236}">
                <a16:creationId xmlns:a16="http://schemas.microsoft.com/office/drawing/2014/main" id="{44A44A08-E7F0-924D-B54C-757C25B0F637}"/>
              </a:ext>
            </a:extLst>
          </p:cNvPr>
          <p:cNvGrpSpPr/>
          <p:nvPr/>
        </p:nvGrpSpPr>
        <p:grpSpPr>
          <a:xfrm>
            <a:off x="4752737" y="939113"/>
            <a:ext cx="3764246" cy="3395904"/>
            <a:chOff x="4752737" y="873798"/>
            <a:chExt cx="3764246" cy="3395904"/>
          </a:xfrm>
        </p:grpSpPr>
        <p:pic>
          <p:nvPicPr>
            <p:cNvPr id="5" name="Picture 4">
              <a:extLst>
                <a:ext uri="{FF2B5EF4-FFF2-40B4-BE49-F238E27FC236}">
                  <a16:creationId xmlns:a16="http://schemas.microsoft.com/office/drawing/2014/main" id="{52B555F8-1066-D14A-89AC-41C07070D0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52737" y="873798"/>
              <a:ext cx="3764246" cy="3395904"/>
            </a:xfrm>
            <a:prstGeom prst="rect">
              <a:avLst/>
            </a:prstGeom>
          </p:spPr>
        </p:pic>
        <p:sp>
          <p:nvSpPr>
            <p:cNvPr id="9" name="Down Arrow 8">
              <a:extLst>
                <a:ext uri="{FF2B5EF4-FFF2-40B4-BE49-F238E27FC236}">
                  <a16:creationId xmlns:a16="http://schemas.microsoft.com/office/drawing/2014/main" id="{14B4CC03-017A-9749-8CFF-B23065FAF765}"/>
                </a:ext>
              </a:extLst>
            </p:cNvPr>
            <p:cNvSpPr/>
            <p:nvPr/>
          </p:nvSpPr>
          <p:spPr>
            <a:xfrm rot="8858581" flipV="1">
              <a:off x="6386781" y="1297375"/>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
          <p:nvSpPr>
            <p:cNvPr id="11" name="Down Arrow 10">
              <a:extLst>
                <a:ext uri="{FF2B5EF4-FFF2-40B4-BE49-F238E27FC236}">
                  <a16:creationId xmlns:a16="http://schemas.microsoft.com/office/drawing/2014/main" id="{C9695B0C-E50D-CE47-A5D8-6DAE823C1C7A}"/>
                </a:ext>
              </a:extLst>
            </p:cNvPr>
            <p:cNvSpPr/>
            <p:nvPr/>
          </p:nvSpPr>
          <p:spPr>
            <a:xfrm rot="16200000" flipV="1">
              <a:off x="7349079" y="2244381"/>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grpSp>
      <p:sp>
        <p:nvSpPr>
          <p:cNvPr id="12" name="TextBox 11">
            <a:extLst>
              <a:ext uri="{FF2B5EF4-FFF2-40B4-BE49-F238E27FC236}">
                <a16:creationId xmlns:a16="http://schemas.microsoft.com/office/drawing/2014/main" id="{F83CC6CF-039D-AF46-9CD4-72BC58667188}"/>
              </a:ext>
            </a:extLst>
          </p:cNvPr>
          <p:cNvSpPr txBox="1"/>
          <p:nvPr/>
        </p:nvSpPr>
        <p:spPr>
          <a:xfrm>
            <a:off x="5882090" y="530592"/>
            <a:ext cx="1505540" cy="369332"/>
          </a:xfrm>
          <a:prstGeom prst="rect">
            <a:avLst/>
          </a:prstGeom>
          <a:noFill/>
        </p:spPr>
        <p:txBody>
          <a:bodyPr wrap="none" rtlCol="0">
            <a:spAutoFit/>
          </a:bodyPr>
          <a:lstStyle/>
          <a:p>
            <a:r>
              <a:rPr lang="en-US" sz="1800" dirty="0">
                <a:latin typeface="Avenir Medium" panose="02000503020000020003" pitchFamily="2" charset="0"/>
              </a:rPr>
              <a:t>R Markdown</a:t>
            </a:r>
          </a:p>
        </p:txBody>
      </p:sp>
      <p:sp>
        <p:nvSpPr>
          <p:cNvPr id="13" name="TextBox 12">
            <a:extLst>
              <a:ext uri="{FF2B5EF4-FFF2-40B4-BE49-F238E27FC236}">
                <a16:creationId xmlns:a16="http://schemas.microsoft.com/office/drawing/2014/main" id="{638636CA-3358-B540-9019-2E3EAC922FB8}"/>
              </a:ext>
            </a:extLst>
          </p:cNvPr>
          <p:cNvSpPr txBox="1"/>
          <p:nvPr/>
        </p:nvSpPr>
        <p:spPr>
          <a:xfrm>
            <a:off x="1950004" y="530592"/>
            <a:ext cx="1462260" cy="369332"/>
          </a:xfrm>
          <a:prstGeom prst="rect">
            <a:avLst/>
          </a:prstGeom>
          <a:noFill/>
        </p:spPr>
        <p:txBody>
          <a:bodyPr wrap="none" rtlCol="0">
            <a:spAutoFit/>
          </a:bodyPr>
          <a:lstStyle/>
          <a:p>
            <a:r>
              <a:rPr lang="en-US" sz="1800" dirty="0">
                <a:latin typeface="Avenir Medium" panose="02000503020000020003" pitchFamily="2" charset="0"/>
              </a:rPr>
              <a:t>R Notebook</a:t>
            </a:r>
          </a:p>
        </p:txBody>
      </p:sp>
    </p:spTree>
    <p:extLst>
      <p:ext uri="{BB962C8B-B14F-4D97-AF65-F5344CB8AC3E}">
        <p14:creationId xmlns:p14="http://schemas.microsoft.com/office/powerpoint/2010/main" val="209685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B020BAE-594F-7B49-B3DF-810AC5E6CAA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dirty="0"/>
          </a:p>
        </p:txBody>
      </p:sp>
      <p:sp>
        <p:nvSpPr>
          <p:cNvPr id="2" name="Title 1">
            <a:extLst>
              <a:ext uri="{FF2B5EF4-FFF2-40B4-BE49-F238E27FC236}">
                <a16:creationId xmlns:a16="http://schemas.microsoft.com/office/drawing/2014/main" id="{3947EED2-26C4-D542-B65B-C30A6D32FAB4}"/>
              </a:ext>
            </a:extLst>
          </p:cNvPr>
          <p:cNvSpPr>
            <a:spLocks noGrp="1"/>
          </p:cNvSpPr>
          <p:nvPr>
            <p:ph type="title" idx="4294967295"/>
          </p:nvPr>
        </p:nvSpPr>
        <p:spPr>
          <a:xfrm>
            <a:off x="838200" y="465653"/>
            <a:ext cx="5626100" cy="857250"/>
          </a:xfrm>
        </p:spPr>
        <p:txBody>
          <a:bodyPr/>
          <a:lstStyle/>
          <a:p>
            <a:r>
              <a:rPr lang="en-US" b="1" dirty="0">
                <a:latin typeface="Avenir Black" panose="02000503020000020003" pitchFamily="2" charset="0"/>
              </a:rPr>
              <a:t>R Projects</a:t>
            </a:r>
          </a:p>
        </p:txBody>
      </p:sp>
      <p:sp>
        <p:nvSpPr>
          <p:cNvPr id="6" name="TextBox 5">
            <a:extLst>
              <a:ext uri="{FF2B5EF4-FFF2-40B4-BE49-F238E27FC236}">
                <a16:creationId xmlns:a16="http://schemas.microsoft.com/office/drawing/2014/main" id="{F082C461-1762-9D48-B533-866820B21B35}"/>
              </a:ext>
            </a:extLst>
          </p:cNvPr>
          <p:cNvSpPr txBox="1"/>
          <p:nvPr/>
        </p:nvSpPr>
        <p:spPr>
          <a:xfrm>
            <a:off x="1254033" y="1645920"/>
            <a:ext cx="6897189" cy="1938992"/>
          </a:xfrm>
          <a:prstGeom prst="rect">
            <a:avLst/>
          </a:prstGeom>
          <a:noFill/>
        </p:spPr>
        <p:txBody>
          <a:bodyPr wrap="square" rtlCol="0">
            <a:spAutoFit/>
          </a:bodyPr>
          <a:lstStyle/>
          <a:p>
            <a:r>
              <a:rPr lang="en-US" sz="2400" dirty="0">
                <a:latin typeface="Avenir Book" panose="02000503020000020003" pitchFamily="2" charset="0"/>
              </a:rPr>
              <a:t>A built-in feature in RStudio to help you keep all the files associated with a project together — input data, R scripts, analytical results, figures. </a:t>
            </a:r>
          </a:p>
          <a:p>
            <a:endParaRPr lang="en-US" sz="2400" dirty="0">
              <a:latin typeface="Avenir Book" panose="02000503020000020003" pitchFamily="2" charset="0"/>
            </a:endParaRPr>
          </a:p>
          <a:p>
            <a:r>
              <a:rPr lang="en-US" sz="2400" dirty="0">
                <a:latin typeface="Avenir Book" panose="02000503020000020003" pitchFamily="2" charset="0"/>
              </a:rPr>
              <a:t>A lifesaver for your future self and collaborators!</a:t>
            </a:r>
          </a:p>
        </p:txBody>
      </p:sp>
    </p:spTree>
    <p:extLst>
      <p:ext uri="{BB962C8B-B14F-4D97-AF65-F5344CB8AC3E}">
        <p14:creationId xmlns:p14="http://schemas.microsoft.com/office/powerpoint/2010/main" val="730303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A528E1D-543B-9B44-AE1B-96ACAABB6B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dirty="0"/>
          </a:p>
        </p:txBody>
      </p:sp>
      <p:sp>
        <p:nvSpPr>
          <p:cNvPr id="7" name="Title 6">
            <a:extLst>
              <a:ext uri="{FF2B5EF4-FFF2-40B4-BE49-F238E27FC236}">
                <a16:creationId xmlns:a16="http://schemas.microsoft.com/office/drawing/2014/main" id="{09D255FE-708A-ED4D-8CF5-FD1BBF487989}"/>
              </a:ext>
            </a:extLst>
          </p:cNvPr>
          <p:cNvSpPr>
            <a:spLocks noGrp="1"/>
          </p:cNvSpPr>
          <p:nvPr>
            <p:ph type="title" idx="4294967295"/>
          </p:nvPr>
        </p:nvSpPr>
        <p:spPr>
          <a:xfrm>
            <a:off x="838200" y="394163"/>
            <a:ext cx="5626100" cy="857250"/>
          </a:xfrm>
        </p:spPr>
        <p:txBody>
          <a:bodyPr/>
          <a:lstStyle/>
          <a:p>
            <a:r>
              <a:rPr lang="en-US" b="1" dirty="0">
                <a:latin typeface="Avenir Black" panose="02000503020000020003" pitchFamily="2" charset="0"/>
              </a:rPr>
              <a:t>What have we learned so far?</a:t>
            </a:r>
          </a:p>
        </p:txBody>
      </p:sp>
      <p:sp>
        <p:nvSpPr>
          <p:cNvPr id="8" name="Text Placeholder 7">
            <a:extLst>
              <a:ext uri="{FF2B5EF4-FFF2-40B4-BE49-F238E27FC236}">
                <a16:creationId xmlns:a16="http://schemas.microsoft.com/office/drawing/2014/main" id="{A3E8B325-2DDE-E94A-927F-6A9F0DA756E1}"/>
              </a:ext>
            </a:extLst>
          </p:cNvPr>
          <p:cNvSpPr>
            <a:spLocks noGrp="1"/>
          </p:cNvSpPr>
          <p:nvPr>
            <p:ph type="body" idx="4294967295"/>
          </p:nvPr>
        </p:nvSpPr>
        <p:spPr>
          <a:xfrm>
            <a:off x="838200" y="1423438"/>
            <a:ext cx="4683826" cy="1870075"/>
          </a:xfrm>
        </p:spPr>
        <p:txBody>
          <a:bodyPr/>
          <a:lstStyle/>
          <a:p>
            <a:pPr marL="139700" indent="0">
              <a:buNone/>
            </a:pPr>
            <a:r>
              <a:rPr lang="en-US" sz="2000" dirty="0">
                <a:latin typeface="Avenir Book" panose="02000503020000020003" pitchFamily="2" charset="0"/>
              </a:rPr>
              <a:t>Basic understanding of </a:t>
            </a:r>
          </a:p>
          <a:p>
            <a:pPr>
              <a:buFont typeface="Courier New" panose="02070309020205020404" pitchFamily="49" charset="0"/>
              <a:buChar char="o"/>
            </a:pPr>
            <a:r>
              <a:rPr lang="en-US" sz="2000" dirty="0">
                <a:latin typeface="Avenir Book" panose="02000503020000020003" pitchFamily="2" charset="0"/>
              </a:rPr>
              <a:t>R vs RStudio – have seen RStudio IDE and some R code</a:t>
            </a:r>
          </a:p>
          <a:p>
            <a:pPr>
              <a:buFont typeface="Courier New" panose="02070309020205020404" pitchFamily="49" charset="0"/>
              <a:buChar char="o"/>
            </a:pPr>
            <a:r>
              <a:rPr lang="en-US" sz="2000" dirty="0">
                <a:latin typeface="Avenir Book" panose="02000503020000020003" pitchFamily="2" charset="0"/>
              </a:rPr>
              <a:t>R Markdown/Notebooks</a:t>
            </a:r>
          </a:p>
          <a:p>
            <a:pPr>
              <a:buFont typeface="Courier New" panose="02070309020205020404" pitchFamily="49" charset="0"/>
              <a:buChar char="o"/>
            </a:pPr>
            <a:r>
              <a:rPr lang="en-US" sz="2000" dirty="0">
                <a:latin typeface="Avenir Book" panose="02000503020000020003" pitchFamily="2" charset="0"/>
              </a:rPr>
              <a:t>R projects</a:t>
            </a:r>
          </a:p>
        </p:txBody>
      </p:sp>
      <p:sp>
        <p:nvSpPr>
          <p:cNvPr id="10" name="Text Placeholder 7">
            <a:extLst>
              <a:ext uri="{FF2B5EF4-FFF2-40B4-BE49-F238E27FC236}">
                <a16:creationId xmlns:a16="http://schemas.microsoft.com/office/drawing/2014/main" id="{2F1134E0-F9E8-B641-9EDF-B1CC42A125B8}"/>
              </a:ext>
            </a:extLst>
          </p:cNvPr>
          <p:cNvSpPr txBox="1">
            <a:spLocks/>
          </p:cNvSpPr>
          <p:nvPr/>
        </p:nvSpPr>
        <p:spPr>
          <a:xfrm>
            <a:off x="883903" y="3551099"/>
            <a:ext cx="7376193" cy="8772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1pPr>
            <a:lvl2pPr marL="914400" marR="0" lvl="1"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2pPr>
            <a:lvl3pPr marL="1371600" marR="0" lvl="2"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3pPr>
            <a:lvl4pPr marL="1828800" marR="0" lvl="3"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4pPr>
            <a:lvl5pPr marL="2286000" marR="0" lvl="4"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5pPr>
            <a:lvl6pPr marL="2743200" marR="0" lvl="5"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6pPr>
            <a:lvl7pPr marL="3200400" marR="0" lvl="6"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7pPr>
            <a:lvl8pPr marL="3657600" marR="0" lvl="7"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8pPr>
            <a:lvl9pPr marL="4114800" marR="0" lvl="8"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9pPr>
          </a:lstStyle>
          <a:p>
            <a:pPr marL="139700" indent="0">
              <a:buFont typeface="Pangolin"/>
              <a:buNone/>
            </a:pPr>
            <a:r>
              <a:rPr lang="en-US" dirty="0"/>
              <a:t>Let’s put it all together and go through a very simple workflow for taking structured data, performing basic EDA, and generating a shareable report</a:t>
            </a:r>
          </a:p>
        </p:txBody>
      </p:sp>
      <p:pic>
        <p:nvPicPr>
          <p:cNvPr id="3" name="Picture 2">
            <a:extLst>
              <a:ext uri="{FF2B5EF4-FFF2-40B4-BE49-F238E27FC236}">
                <a16:creationId xmlns:a16="http://schemas.microsoft.com/office/drawing/2014/main" id="{6D75E6BE-3BDF-0D41-86A8-F0A88AE7E5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32653" y="1334539"/>
            <a:ext cx="2938462" cy="19589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27415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title" idx="4294967295"/>
          </p:nvPr>
        </p:nvSpPr>
        <p:spPr>
          <a:xfrm>
            <a:off x="866375" y="358385"/>
            <a:ext cx="5626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Avenir Black" panose="02000503020000020003" pitchFamily="2" charset="0"/>
              </a:rPr>
              <a:t>We’ll use 3 steps</a:t>
            </a:r>
            <a:endParaRPr dirty="0">
              <a:latin typeface="Avenir Black" panose="02000503020000020003" pitchFamily="2" charset="0"/>
            </a:endParaRPr>
          </a:p>
        </p:txBody>
      </p:sp>
      <p:sp>
        <p:nvSpPr>
          <p:cNvPr id="197" name="Google Shape;197;p32"/>
          <p:cNvSpPr/>
          <p:nvPr/>
        </p:nvSpPr>
        <p:spPr>
          <a:xfrm>
            <a:off x="812321" y="1494532"/>
            <a:ext cx="2154900" cy="2315400"/>
          </a:xfrm>
          <a:prstGeom prst="homePlate">
            <a:avLst>
              <a:gd name="adj" fmla="val 30129"/>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B5394"/>
                </a:solidFill>
                <a:latin typeface="Pangolin"/>
                <a:ea typeface="Pangolin"/>
                <a:cs typeface="Pangolin"/>
                <a:sym typeface="Pangolin"/>
              </a:rPr>
              <a:t>Organize</a:t>
            </a:r>
            <a:endParaRPr sz="1800" dirty="0">
              <a:solidFill>
                <a:srgbClr val="0B5394"/>
              </a:solidFill>
              <a:latin typeface="Pangolin"/>
              <a:ea typeface="Pangolin"/>
              <a:cs typeface="Pangolin"/>
              <a:sym typeface="Pangolin"/>
            </a:endParaRPr>
          </a:p>
        </p:txBody>
      </p:sp>
      <p:sp>
        <p:nvSpPr>
          <p:cNvPr id="198" name="Google Shape;198;p32"/>
          <p:cNvSpPr/>
          <p:nvPr/>
        </p:nvSpPr>
        <p:spPr>
          <a:xfrm>
            <a:off x="2430461" y="1494532"/>
            <a:ext cx="2347679" cy="2315400"/>
          </a:xfrm>
          <a:prstGeom prst="chevron">
            <a:avLst>
              <a:gd name="adj" fmla="val 29853"/>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rgbClr val="0B5394"/>
                </a:solidFill>
                <a:latin typeface="Pangolin"/>
                <a:ea typeface="Pangolin"/>
                <a:cs typeface="Pangolin"/>
                <a:sym typeface="Pangolin"/>
              </a:rPr>
              <a:t>Analyze</a:t>
            </a:r>
            <a:endParaRPr sz="1800" dirty="0">
              <a:solidFill>
                <a:srgbClr val="0B5394"/>
              </a:solidFill>
              <a:latin typeface="Pangolin"/>
              <a:ea typeface="Pangolin"/>
              <a:cs typeface="Pangolin"/>
              <a:sym typeface="Pangolin"/>
            </a:endParaRPr>
          </a:p>
        </p:txBody>
      </p:sp>
      <p:sp>
        <p:nvSpPr>
          <p:cNvPr id="199" name="Google Shape;199;p32"/>
          <p:cNvSpPr/>
          <p:nvPr/>
        </p:nvSpPr>
        <p:spPr>
          <a:xfrm>
            <a:off x="4246160" y="1494532"/>
            <a:ext cx="2207226" cy="2315400"/>
          </a:xfrm>
          <a:prstGeom prst="chevron">
            <a:avLst>
              <a:gd name="adj" fmla="val 29853"/>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rgbClr val="0B5394"/>
                </a:solidFill>
                <a:latin typeface="Pangolin"/>
                <a:ea typeface="Pangolin"/>
                <a:cs typeface="Pangolin"/>
                <a:sym typeface="Pangolin"/>
              </a:rPr>
              <a:t>Render</a:t>
            </a:r>
            <a:endParaRPr sz="1800" dirty="0">
              <a:solidFill>
                <a:srgbClr val="0B5394"/>
              </a:solidFill>
              <a:latin typeface="Pangolin"/>
              <a:ea typeface="Pangolin"/>
              <a:cs typeface="Pangolin"/>
              <a:sym typeface="Pangolin"/>
            </a:endParaRPr>
          </a:p>
        </p:txBody>
      </p:sp>
      <p:sp>
        <p:nvSpPr>
          <p:cNvPr id="200" name="Google Shape;200;p3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dirty="0"/>
          </a:p>
        </p:txBody>
      </p:sp>
      <p:sp>
        <p:nvSpPr>
          <p:cNvPr id="8" name="Google Shape;334;p42">
            <a:extLst>
              <a:ext uri="{FF2B5EF4-FFF2-40B4-BE49-F238E27FC236}">
                <a16:creationId xmlns:a16="http://schemas.microsoft.com/office/drawing/2014/main" id="{0C543F3F-40D8-D74C-8EDE-8E67FBE0D94D}"/>
              </a:ext>
            </a:extLst>
          </p:cNvPr>
          <p:cNvSpPr>
            <a:spLocks noChangeAspect="1"/>
          </p:cNvSpPr>
          <p:nvPr/>
        </p:nvSpPr>
        <p:spPr>
          <a:xfrm>
            <a:off x="6906396" y="970137"/>
            <a:ext cx="1651857" cy="1336176"/>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itle 26">
            <a:extLst>
              <a:ext uri="{FF2B5EF4-FFF2-40B4-BE49-F238E27FC236}">
                <a16:creationId xmlns:a16="http://schemas.microsoft.com/office/drawing/2014/main" id="{B4C28E4B-5F2A-DE46-8F69-5CC2EDEB22E5}"/>
              </a:ext>
            </a:extLst>
          </p:cNvPr>
          <p:cNvSpPr txBox="1">
            <a:spLocks/>
          </p:cNvSpPr>
          <p:nvPr/>
        </p:nvSpPr>
        <p:spPr>
          <a:xfrm>
            <a:off x="2598785" y="3706114"/>
            <a:ext cx="2174340" cy="51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1pPr>
            <a:lvl2pPr marR="0" lvl="1"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2pPr>
            <a:lvl3pPr marR="0" lvl="2"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3pPr>
            <a:lvl4pPr marR="0" lvl="3"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4pPr>
            <a:lvl5pPr marR="0" lvl="4"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5pPr>
            <a:lvl6pPr marR="0" lvl="5"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6pPr>
            <a:lvl7pPr marR="0" lvl="6"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7pPr>
            <a:lvl8pPr marR="0" lvl="7"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8pPr>
            <a:lvl9pPr marR="0" lvl="8"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9pPr>
          </a:lstStyle>
          <a:p>
            <a:r>
              <a:rPr lang="en-US" sz="1800" dirty="0">
                <a:latin typeface="Avenir Book" panose="02000503020000020003" pitchFamily="2" charset="0"/>
              </a:rPr>
              <a:t>R Notebook</a:t>
            </a:r>
          </a:p>
        </p:txBody>
      </p:sp>
      <p:sp>
        <p:nvSpPr>
          <p:cNvPr id="11" name="Title 26">
            <a:extLst>
              <a:ext uri="{FF2B5EF4-FFF2-40B4-BE49-F238E27FC236}">
                <a16:creationId xmlns:a16="http://schemas.microsoft.com/office/drawing/2014/main" id="{C1AC1498-4705-4B4B-8684-408A4DF76232}"/>
              </a:ext>
            </a:extLst>
          </p:cNvPr>
          <p:cNvSpPr txBox="1">
            <a:spLocks/>
          </p:cNvSpPr>
          <p:nvPr/>
        </p:nvSpPr>
        <p:spPr>
          <a:xfrm>
            <a:off x="827186" y="3706114"/>
            <a:ext cx="2174340" cy="51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1pPr>
            <a:lvl2pPr marR="0" lvl="1"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2pPr>
            <a:lvl3pPr marR="0" lvl="2"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3pPr>
            <a:lvl4pPr marR="0" lvl="3"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4pPr>
            <a:lvl5pPr marR="0" lvl="4"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5pPr>
            <a:lvl6pPr marR="0" lvl="5"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6pPr>
            <a:lvl7pPr marR="0" lvl="6"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7pPr>
            <a:lvl8pPr marR="0" lvl="7"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8pPr>
            <a:lvl9pPr marR="0" lvl="8"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9pPr>
          </a:lstStyle>
          <a:p>
            <a:r>
              <a:rPr lang="en-US" sz="1800" dirty="0">
                <a:latin typeface="Avenir Book" panose="02000503020000020003" pitchFamily="2" charset="0"/>
              </a:rPr>
              <a:t>R Project</a:t>
            </a:r>
          </a:p>
        </p:txBody>
      </p:sp>
      <p:sp>
        <p:nvSpPr>
          <p:cNvPr id="12" name="Title 26">
            <a:extLst>
              <a:ext uri="{FF2B5EF4-FFF2-40B4-BE49-F238E27FC236}">
                <a16:creationId xmlns:a16="http://schemas.microsoft.com/office/drawing/2014/main" id="{00D57DDF-D181-6349-AD10-A876A332AD0B}"/>
              </a:ext>
            </a:extLst>
          </p:cNvPr>
          <p:cNvSpPr txBox="1">
            <a:spLocks/>
          </p:cNvSpPr>
          <p:nvPr/>
        </p:nvSpPr>
        <p:spPr>
          <a:xfrm>
            <a:off x="4390264" y="3706114"/>
            <a:ext cx="2174340" cy="51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1pPr>
            <a:lvl2pPr marR="0" lvl="1"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2pPr>
            <a:lvl3pPr marR="0" lvl="2"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3pPr>
            <a:lvl4pPr marR="0" lvl="3"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4pPr>
            <a:lvl5pPr marR="0" lvl="4"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5pPr>
            <a:lvl6pPr marR="0" lvl="5"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6pPr>
            <a:lvl7pPr marR="0" lvl="6"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7pPr>
            <a:lvl8pPr marR="0" lvl="7"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8pPr>
            <a:lvl9pPr marR="0" lvl="8"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9pPr>
          </a:lstStyle>
          <a:p>
            <a:r>
              <a:rPr lang="en-US" sz="1800" dirty="0">
                <a:latin typeface="Avenir Book" panose="02000503020000020003" pitchFamily="2" charset="0"/>
              </a:rPr>
              <a:t>R Notebook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a:t>
            </a:r>
            <a:endParaRPr dirty="0"/>
          </a:p>
          <a:p>
            <a:pPr marL="0" lvl="0" indent="0" algn="ctr" rtl="0">
              <a:spcBef>
                <a:spcPts val="0"/>
              </a:spcBef>
              <a:spcAft>
                <a:spcPts val="0"/>
              </a:spcAft>
              <a:buNone/>
            </a:pPr>
            <a:r>
              <a:rPr lang="en" dirty="0"/>
              <a:t>Organize</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venir Medium" panose="02000503020000020003" pitchFamily="2" charset="0"/>
              </a:rPr>
              <a:t>Let’s start by creating an R Project for this analysis</a:t>
            </a:r>
            <a:endParaRPr dirty="0">
              <a:latin typeface="Avenir Medium" panose="02000503020000020003"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2"/>
          <p:cNvSpPr txBox="1">
            <a:spLocks noGrp="1"/>
          </p:cNvSpPr>
          <p:nvPr>
            <p:ph type="ctrTitle" idx="4294967295"/>
          </p:nvPr>
        </p:nvSpPr>
        <p:spPr>
          <a:xfrm>
            <a:off x="725365" y="2197177"/>
            <a:ext cx="4280807" cy="2496516"/>
          </a:xfrm>
          <a:prstGeom prst="rect">
            <a:avLst/>
          </a:prstGeom>
        </p:spPr>
        <p:txBody>
          <a:bodyPr spcFirstLastPara="1" wrap="square" lIns="91425" tIns="91425" rIns="91425" bIns="91425" anchor="t" anchorCtr="0">
            <a:noAutofit/>
          </a:bodyPr>
          <a:lstStyle/>
          <a:p>
            <a:pPr lvl="0" algn="l" rtl="0">
              <a:spcBef>
                <a:spcPts val="0"/>
              </a:spcBef>
              <a:spcAft>
                <a:spcPts val="0"/>
              </a:spcAft>
            </a:pPr>
            <a:br>
              <a:rPr lang="en-US" sz="2400" b="0" dirty="0">
                <a:latin typeface="Arial" panose="020B0604020202020204" pitchFamily="34" charset="0"/>
              </a:rPr>
            </a:br>
            <a:r>
              <a:rPr lang="en-US" sz="2400" b="0" dirty="0">
                <a:latin typeface="Avenir Book" panose="02000503020000020003" pitchFamily="2" charset="0"/>
              </a:rPr>
              <a:t>1. Use New Project button on toolbar</a:t>
            </a:r>
            <a:br>
              <a:rPr lang="en-US" sz="2400" b="0" dirty="0">
                <a:latin typeface="Avenir Book" panose="02000503020000020003" pitchFamily="2" charset="0"/>
              </a:rPr>
            </a:br>
            <a:br>
              <a:rPr lang="en-US" sz="2400" b="0" dirty="0">
                <a:latin typeface="Avenir Book" panose="02000503020000020003" pitchFamily="2" charset="0"/>
              </a:rPr>
            </a:br>
            <a:r>
              <a:rPr lang="en-US" sz="2400" b="0" dirty="0">
                <a:latin typeface="Avenir Book" panose="02000503020000020003" pitchFamily="2" charset="0"/>
              </a:rPr>
              <a:t>2. Use New Project command from File tab</a:t>
            </a:r>
            <a:endParaRPr sz="2400" b="0" dirty="0">
              <a:latin typeface="Avenir Book" panose="02000503020000020003" pitchFamily="2" charset="0"/>
            </a:endParaRPr>
          </a:p>
        </p:txBody>
      </p:sp>
      <p:sp>
        <p:nvSpPr>
          <p:cNvPr id="102" name="Google Shape;102;p22"/>
          <p:cNvSpPr txBox="1">
            <a:spLocks noGrp="1"/>
          </p:cNvSpPr>
          <p:nvPr>
            <p:ph type="subTitle" idx="4294967295"/>
          </p:nvPr>
        </p:nvSpPr>
        <p:spPr>
          <a:xfrm>
            <a:off x="5501460" y="1560022"/>
            <a:ext cx="2636700" cy="20234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Create a Project</a:t>
            </a:r>
            <a:endParaRPr sz="4800" dirty="0"/>
          </a:p>
        </p:txBody>
      </p:sp>
      <p:sp>
        <p:nvSpPr>
          <p:cNvPr id="107" name="Google Shape;107;p2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dirty="0"/>
          </a:p>
        </p:txBody>
      </p:sp>
      <p:pic>
        <p:nvPicPr>
          <p:cNvPr id="3" name="Picture 2">
            <a:extLst>
              <a:ext uri="{FF2B5EF4-FFF2-40B4-BE49-F238E27FC236}">
                <a16:creationId xmlns:a16="http://schemas.microsoft.com/office/drawing/2014/main" id="{BCD97E7B-6AB6-624B-A387-EF51689977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5365" y="1123950"/>
            <a:ext cx="4280807" cy="790461"/>
          </a:xfrm>
          <a:prstGeom prst="rect">
            <a:avLst/>
          </a:prstGeom>
        </p:spPr>
      </p:pic>
      <p:sp>
        <p:nvSpPr>
          <p:cNvPr id="4" name="Down Arrow 3">
            <a:extLst>
              <a:ext uri="{FF2B5EF4-FFF2-40B4-BE49-F238E27FC236}">
                <a16:creationId xmlns:a16="http://schemas.microsoft.com/office/drawing/2014/main" id="{CD1FBF1C-AB4E-6F47-8533-3CAE6C58AA63}"/>
              </a:ext>
            </a:extLst>
          </p:cNvPr>
          <p:cNvSpPr/>
          <p:nvPr/>
        </p:nvSpPr>
        <p:spPr>
          <a:xfrm rot="9163608">
            <a:off x="2152956" y="1314041"/>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
        <p:nvSpPr>
          <p:cNvPr id="12" name="Down Arrow 11">
            <a:extLst>
              <a:ext uri="{FF2B5EF4-FFF2-40B4-BE49-F238E27FC236}">
                <a16:creationId xmlns:a16="http://schemas.microsoft.com/office/drawing/2014/main" id="{300AB48F-7DB7-4E45-AC31-FC8D9DA38842}"/>
              </a:ext>
            </a:extLst>
          </p:cNvPr>
          <p:cNvSpPr/>
          <p:nvPr/>
        </p:nvSpPr>
        <p:spPr>
          <a:xfrm rot="9168261">
            <a:off x="1359224" y="1843002"/>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8D194B-EC5B-5842-A164-17ED266A7D75}"/>
              </a:ext>
            </a:extLst>
          </p:cNvPr>
          <p:cNvSpPr>
            <a:spLocks noGrp="1"/>
          </p:cNvSpPr>
          <p:nvPr>
            <p:ph type="title"/>
          </p:nvPr>
        </p:nvSpPr>
        <p:spPr/>
        <p:txBody>
          <a:bodyPr/>
          <a:lstStyle/>
          <a:p>
            <a:r>
              <a:rPr lang="en-US" b="1" dirty="0">
                <a:latin typeface="Avenir Black" panose="02000503020000020003" pitchFamily="2" charset="0"/>
              </a:rPr>
              <a:t>What happens in RStudio?</a:t>
            </a:r>
          </a:p>
        </p:txBody>
      </p:sp>
      <p:sp>
        <p:nvSpPr>
          <p:cNvPr id="4" name="Text Placeholder 3">
            <a:extLst>
              <a:ext uri="{FF2B5EF4-FFF2-40B4-BE49-F238E27FC236}">
                <a16:creationId xmlns:a16="http://schemas.microsoft.com/office/drawing/2014/main" id="{A7EB6897-CA38-5241-BC8E-2D7F7C5CB07D}"/>
              </a:ext>
            </a:extLst>
          </p:cNvPr>
          <p:cNvSpPr>
            <a:spLocks noGrp="1"/>
          </p:cNvSpPr>
          <p:nvPr>
            <p:ph type="body" idx="1"/>
          </p:nvPr>
        </p:nvSpPr>
        <p:spPr>
          <a:xfrm>
            <a:off x="866374" y="1331673"/>
            <a:ext cx="7849651" cy="3152700"/>
          </a:xfrm>
        </p:spPr>
        <p:txBody>
          <a:bodyPr/>
          <a:lstStyle/>
          <a:p>
            <a:pPr marL="584200" indent="-457200">
              <a:buFont typeface="+mj-lt"/>
              <a:buAutoNum type="arabicPeriod"/>
            </a:pPr>
            <a:r>
              <a:rPr lang="en-US" sz="2000" dirty="0">
                <a:latin typeface="Avenir Book" panose="02000503020000020003" pitchFamily="2" charset="0"/>
              </a:rPr>
              <a:t>Creates a project file (.</a:t>
            </a:r>
            <a:r>
              <a:rPr lang="en-US" sz="2000" dirty="0" err="1">
                <a:latin typeface="Avenir Book" panose="02000503020000020003" pitchFamily="2" charset="0"/>
              </a:rPr>
              <a:t>Rproj</a:t>
            </a:r>
            <a:r>
              <a:rPr lang="en-US" sz="2000" dirty="0">
                <a:latin typeface="Avenir Book" panose="02000503020000020003" pitchFamily="2" charset="0"/>
              </a:rPr>
              <a:t> extension) within project directory</a:t>
            </a:r>
          </a:p>
          <a:p>
            <a:pPr marL="584200" indent="-457200">
              <a:buFont typeface="+mj-lt"/>
              <a:buAutoNum type="arabicPeriod"/>
            </a:pPr>
            <a:r>
              <a:rPr lang="en-US" sz="2000" dirty="0">
                <a:latin typeface="Avenir Book" panose="02000503020000020003" pitchFamily="2" charset="0"/>
              </a:rPr>
              <a:t>Creates hidden directory for project-specific temporary files</a:t>
            </a:r>
          </a:p>
          <a:p>
            <a:pPr marL="584200" indent="-457200">
              <a:buFont typeface="+mj-lt"/>
              <a:buAutoNum type="arabicPeriod"/>
            </a:pPr>
            <a:r>
              <a:rPr lang="en-US" sz="2000" dirty="0">
                <a:latin typeface="Avenir Book" panose="02000503020000020003" pitchFamily="2" charset="0"/>
              </a:rPr>
              <a:t>A new R session is started</a:t>
            </a:r>
          </a:p>
          <a:p>
            <a:pPr marL="584200" indent="-457200">
              <a:buFont typeface="+mj-lt"/>
              <a:buAutoNum type="arabicPeriod"/>
            </a:pPr>
            <a:r>
              <a:rPr lang="en-US" sz="2000" dirty="0">
                <a:latin typeface="Avenir Book" panose="02000503020000020003" pitchFamily="2" charset="0"/>
              </a:rPr>
              <a:t>The current working directory is set to the project directory</a:t>
            </a:r>
          </a:p>
          <a:p>
            <a:pPr marL="584200" indent="-457200">
              <a:buFont typeface="+mj-lt"/>
              <a:buAutoNum type="arabicPeriod"/>
            </a:pPr>
            <a:r>
              <a:rPr lang="en-US" sz="2000" dirty="0">
                <a:latin typeface="Avenir Book" panose="02000503020000020003" pitchFamily="2" charset="0"/>
              </a:rPr>
              <a:t>Loads in whatever was there prior – if options indicate</a:t>
            </a:r>
          </a:p>
          <a:p>
            <a:pPr marL="584200" indent="-457200">
              <a:buFont typeface="+mj-lt"/>
              <a:buAutoNum type="arabicPeriod"/>
            </a:pPr>
            <a:r>
              <a:rPr lang="en-US" sz="2000" dirty="0">
                <a:latin typeface="Avenir Book" panose="02000503020000020003" pitchFamily="2" charset="0"/>
              </a:rPr>
              <a:t>Loads the project and displays name in Projects toolbar.</a:t>
            </a:r>
          </a:p>
        </p:txBody>
      </p:sp>
      <p:sp>
        <p:nvSpPr>
          <p:cNvPr id="2" name="Slide Number Placeholder 1">
            <a:extLst>
              <a:ext uri="{FF2B5EF4-FFF2-40B4-BE49-F238E27FC236}">
                <a16:creationId xmlns:a16="http://schemas.microsoft.com/office/drawing/2014/main" id="{6D489509-3112-7B45-A6C9-B95BA6D245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4133099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EED6A1-8B4C-A448-96E3-330C8CFBD4C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dirty="0"/>
          </a:p>
        </p:txBody>
      </p:sp>
      <p:sp>
        <p:nvSpPr>
          <p:cNvPr id="8" name="Google Shape;314;p42">
            <a:extLst>
              <a:ext uri="{FF2B5EF4-FFF2-40B4-BE49-F238E27FC236}">
                <a16:creationId xmlns:a16="http://schemas.microsoft.com/office/drawing/2014/main" id="{C47A5600-8A64-694E-9A32-F39461BF6CF5}"/>
              </a:ext>
            </a:extLst>
          </p:cNvPr>
          <p:cNvSpPr>
            <a:spLocks noChangeAspect="1"/>
          </p:cNvSpPr>
          <p:nvPr/>
        </p:nvSpPr>
        <p:spPr>
          <a:xfrm>
            <a:off x="7066578" y="1033810"/>
            <a:ext cx="1311441" cy="1325880"/>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 Placeholder 9">
            <a:extLst>
              <a:ext uri="{FF2B5EF4-FFF2-40B4-BE49-F238E27FC236}">
                <a16:creationId xmlns:a16="http://schemas.microsoft.com/office/drawing/2014/main" id="{F980FACF-7B74-044D-B933-7885DEB29237}"/>
              </a:ext>
            </a:extLst>
          </p:cNvPr>
          <p:cNvSpPr>
            <a:spLocks noGrp="1"/>
          </p:cNvSpPr>
          <p:nvPr>
            <p:ph type="body" idx="1"/>
          </p:nvPr>
        </p:nvSpPr>
        <p:spPr>
          <a:xfrm>
            <a:off x="5571401" y="3289790"/>
            <a:ext cx="2990354" cy="819900"/>
          </a:xfrm>
        </p:spPr>
        <p:txBody>
          <a:bodyPr/>
          <a:lstStyle/>
          <a:p>
            <a:pPr marL="38100" indent="0">
              <a:buNone/>
            </a:pPr>
            <a:r>
              <a:rPr lang="en-US" sz="2000" dirty="0"/>
              <a:t>Start  each R session with a fresh environment!</a:t>
            </a:r>
          </a:p>
        </p:txBody>
      </p:sp>
      <p:pic>
        <p:nvPicPr>
          <p:cNvPr id="12" name="Picture 11">
            <a:extLst>
              <a:ext uri="{FF2B5EF4-FFF2-40B4-BE49-F238E27FC236}">
                <a16:creationId xmlns:a16="http://schemas.microsoft.com/office/drawing/2014/main" id="{EA382AC2-3184-F44D-B883-15391EFD61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32015" y="480553"/>
            <a:ext cx="3617370" cy="4130142"/>
          </a:xfrm>
          <a:prstGeom prst="rect">
            <a:avLst/>
          </a:prstGeom>
        </p:spPr>
      </p:pic>
    </p:spTree>
    <p:extLst>
      <p:ext uri="{BB962C8B-B14F-4D97-AF65-F5344CB8AC3E}">
        <p14:creationId xmlns:p14="http://schemas.microsoft.com/office/powerpoint/2010/main" val="2679158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2"/>
          <p:cNvSpPr txBox="1">
            <a:spLocks noGrp="1"/>
          </p:cNvSpPr>
          <p:nvPr>
            <p:ph type="ctrTitle" idx="4294967295"/>
          </p:nvPr>
        </p:nvSpPr>
        <p:spPr>
          <a:xfrm>
            <a:off x="725366" y="1086962"/>
            <a:ext cx="4280807" cy="2496516"/>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en-US" sz="2400" b="0" dirty="0">
                <a:latin typeface="Arial" panose="020B0604020202020204" pitchFamily="34" charset="0"/>
              </a:rPr>
              <a:t>Within RStudio</a:t>
            </a:r>
            <a:br>
              <a:rPr lang="en-US" sz="2400" b="0" dirty="0">
                <a:latin typeface="Arial" panose="020B0604020202020204" pitchFamily="34" charset="0"/>
              </a:rPr>
            </a:br>
            <a:endParaRPr sz="2400" b="0" dirty="0">
              <a:latin typeface="Arial" panose="020B0604020202020204" pitchFamily="34" charset="0"/>
            </a:endParaRPr>
          </a:p>
        </p:txBody>
      </p:sp>
      <p:sp>
        <p:nvSpPr>
          <p:cNvPr id="102" name="Google Shape;102;p22"/>
          <p:cNvSpPr txBox="1">
            <a:spLocks noGrp="1"/>
          </p:cNvSpPr>
          <p:nvPr>
            <p:ph type="subTitle" idx="4294967295"/>
          </p:nvPr>
        </p:nvSpPr>
        <p:spPr>
          <a:xfrm>
            <a:off x="5501459" y="1560022"/>
            <a:ext cx="2780391" cy="20234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Set up file system</a:t>
            </a:r>
            <a:endParaRPr sz="4800" dirty="0"/>
          </a:p>
        </p:txBody>
      </p:sp>
      <p:sp>
        <p:nvSpPr>
          <p:cNvPr id="107" name="Google Shape;107;p2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dirty="0"/>
          </a:p>
        </p:txBody>
      </p:sp>
      <p:pic>
        <p:nvPicPr>
          <p:cNvPr id="5" name="Picture 4">
            <a:extLst>
              <a:ext uri="{FF2B5EF4-FFF2-40B4-BE49-F238E27FC236}">
                <a16:creationId xmlns:a16="http://schemas.microsoft.com/office/drawing/2014/main" id="{67971B0F-AAA1-1943-B6E2-B780741A51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534" y="673155"/>
            <a:ext cx="4286639" cy="3324130"/>
          </a:xfrm>
          <a:prstGeom prst="rect">
            <a:avLst/>
          </a:prstGeom>
        </p:spPr>
      </p:pic>
      <p:sp>
        <p:nvSpPr>
          <p:cNvPr id="4" name="Down Arrow 3">
            <a:extLst>
              <a:ext uri="{FF2B5EF4-FFF2-40B4-BE49-F238E27FC236}">
                <a16:creationId xmlns:a16="http://schemas.microsoft.com/office/drawing/2014/main" id="{CD1FBF1C-AB4E-6F47-8533-3CAE6C58AA63}"/>
              </a:ext>
            </a:extLst>
          </p:cNvPr>
          <p:cNvSpPr/>
          <p:nvPr/>
        </p:nvSpPr>
        <p:spPr>
          <a:xfrm rot="9163608">
            <a:off x="1621191" y="1164217"/>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
        <p:nvSpPr>
          <p:cNvPr id="12" name="Down Arrow 11">
            <a:extLst>
              <a:ext uri="{FF2B5EF4-FFF2-40B4-BE49-F238E27FC236}">
                <a16:creationId xmlns:a16="http://schemas.microsoft.com/office/drawing/2014/main" id="{300AB48F-7DB7-4E45-AC31-FC8D9DA38842}"/>
              </a:ext>
            </a:extLst>
          </p:cNvPr>
          <p:cNvSpPr/>
          <p:nvPr/>
        </p:nvSpPr>
        <p:spPr>
          <a:xfrm rot="7442487">
            <a:off x="1927833" y="2869824"/>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
        <p:nvSpPr>
          <p:cNvPr id="6" name="TextBox 5">
            <a:extLst>
              <a:ext uri="{FF2B5EF4-FFF2-40B4-BE49-F238E27FC236}">
                <a16:creationId xmlns:a16="http://schemas.microsoft.com/office/drawing/2014/main" id="{7A773490-D739-9B44-B27C-C390F5B67D9D}"/>
              </a:ext>
            </a:extLst>
          </p:cNvPr>
          <p:cNvSpPr txBox="1"/>
          <p:nvPr/>
        </p:nvSpPr>
        <p:spPr>
          <a:xfrm>
            <a:off x="2263719" y="3235654"/>
            <a:ext cx="2713227" cy="584775"/>
          </a:xfrm>
          <a:prstGeom prst="rect">
            <a:avLst/>
          </a:prstGeom>
          <a:noFill/>
        </p:spPr>
        <p:txBody>
          <a:bodyPr wrap="square" rtlCol="0">
            <a:spAutoFit/>
          </a:bodyPr>
          <a:lstStyle/>
          <a:p>
            <a:r>
              <a:rPr lang="en-US" sz="1600" dirty="0">
                <a:solidFill>
                  <a:schemeClr val="bg1"/>
                </a:solidFill>
                <a:latin typeface="Avenir Book" panose="02000503020000020003" pitchFamily="2" charset="0"/>
              </a:rPr>
              <a:t>Now all files for this project are together and organized</a:t>
            </a:r>
          </a:p>
        </p:txBody>
      </p:sp>
    </p:spTree>
    <p:extLst>
      <p:ext uri="{BB962C8B-B14F-4D97-AF65-F5344CB8AC3E}">
        <p14:creationId xmlns:p14="http://schemas.microsoft.com/office/powerpoint/2010/main" val="3844891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15E41-6513-EE44-8E65-49533D2DAA72}"/>
              </a:ext>
            </a:extLst>
          </p:cNvPr>
          <p:cNvSpPr>
            <a:spLocks noGrp="1"/>
          </p:cNvSpPr>
          <p:nvPr>
            <p:ph type="ctrTitle"/>
          </p:nvPr>
        </p:nvSpPr>
        <p:spPr/>
        <p:txBody>
          <a:bodyPr/>
          <a:lstStyle/>
          <a:p>
            <a:endParaRPr lang="en-US"/>
          </a:p>
        </p:txBody>
      </p:sp>
      <p:grpSp>
        <p:nvGrpSpPr>
          <p:cNvPr id="3" name="Group 2">
            <a:extLst>
              <a:ext uri="{FF2B5EF4-FFF2-40B4-BE49-F238E27FC236}">
                <a16:creationId xmlns:a16="http://schemas.microsoft.com/office/drawing/2014/main" id="{2D396D23-C605-1546-9ED4-B42475EA7980}"/>
              </a:ext>
            </a:extLst>
          </p:cNvPr>
          <p:cNvGrpSpPr/>
          <p:nvPr/>
        </p:nvGrpSpPr>
        <p:grpSpPr>
          <a:xfrm rot="21431505">
            <a:off x="230469" y="386961"/>
            <a:ext cx="3645028" cy="4369575"/>
            <a:chOff x="390192" y="857609"/>
            <a:chExt cx="3645028" cy="4369575"/>
          </a:xfrm>
        </p:grpSpPr>
        <p:pic>
          <p:nvPicPr>
            <p:cNvPr id="4" name="Picture 3">
              <a:extLst>
                <a:ext uri="{FF2B5EF4-FFF2-40B4-BE49-F238E27FC236}">
                  <a16:creationId xmlns:a16="http://schemas.microsoft.com/office/drawing/2014/main" id="{04829700-BFA5-484D-AE8A-D417CEA21F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92" y="857609"/>
              <a:ext cx="3645028" cy="436957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6E1664A-510A-B54B-9797-FCC19C8769E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32"/>
            <a:stretch/>
          </p:blipFill>
          <p:spPr>
            <a:xfrm>
              <a:off x="670152" y="1212975"/>
              <a:ext cx="3106782" cy="3044635"/>
            </a:xfrm>
            <a:prstGeom prst="rect">
              <a:avLst/>
            </a:prstGeom>
          </p:spPr>
        </p:pic>
      </p:grpSp>
      <p:grpSp>
        <p:nvGrpSpPr>
          <p:cNvPr id="6" name="Group 5">
            <a:extLst>
              <a:ext uri="{FF2B5EF4-FFF2-40B4-BE49-F238E27FC236}">
                <a16:creationId xmlns:a16="http://schemas.microsoft.com/office/drawing/2014/main" id="{DC8B010F-FF74-5648-BB27-48C59D297CF2}"/>
              </a:ext>
            </a:extLst>
          </p:cNvPr>
          <p:cNvGrpSpPr/>
          <p:nvPr/>
        </p:nvGrpSpPr>
        <p:grpSpPr>
          <a:xfrm rot="161036">
            <a:off x="5173122" y="263607"/>
            <a:ext cx="3645028" cy="4369575"/>
            <a:chOff x="5294055" y="164131"/>
            <a:chExt cx="3645028" cy="4369575"/>
          </a:xfrm>
        </p:grpSpPr>
        <p:pic>
          <p:nvPicPr>
            <p:cNvPr id="7" name="Picture 6">
              <a:extLst>
                <a:ext uri="{FF2B5EF4-FFF2-40B4-BE49-F238E27FC236}">
                  <a16:creationId xmlns:a16="http://schemas.microsoft.com/office/drawing/2014/main" id="{83C96643-3B66-0F4B-9C45-7BB2B88267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4055" y="164131"/>
              <a:ext cx="3645028" cy="436957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E7C169E-926B-9542-A0FB-585AF9F75F8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47445" y="683632"/>
              <a:ext cx="3111614" cy="2569019"/>
            </a:xfrm>
            <a:prstGeom prst="rect">
              <a:avLst/>
            </a:prstGeom>
          </p:spPr>
        </p:pic>
      </p:grpSp>
      <p:grpSp>
        <p:nvGrpSpPr>
          <p:cNvPr id="9" name="Group 8">
            <a:extLst>
              <a:ext uri="{FF2B5EF4-FFF2-40B4-BE49-F238E27FC236}">
                <a16:creationId xmlns:a16="http://schemas.microsoft.com/office/drawing/2014/main" id="{BD4E8F4B-CC52-AA4E-AD76-7C8259EDE6E0}"/>
              </a:ext>
            </a:extLst>
          </p:cNvPr>
          <p:cNvGrpSpPr/>
          <p:nvPr/>
        </p:nvGrpSpPr>
        <p:grpSpPr>
          <a:xfrm>
            <a:off x="2666642" y="386962"/>
            <a:ext cx="3645028" cy="4369575"/>
            <a:chOff x="2666642" y="386962"/>
            <a:chExt cx="3645028" cy="4369575"/>
          </a:xfrm>
        </p:grpSpPr>
        <p:pic>
          <p:nvPicPr>
            <p:cNvPr id="10" name="Picture 9">
              <a:extLst>
                <a:ext uri="{FF2B5EF4-FFF2-40B4-BE49-F238E27FC236}">
                  <a16:creationId xmlns:a16="http://schemas.microsoft.com/office/drawing/2014/main" id="{BB36EA91-50C9-3C49-9150-574B9337EB7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66642" y="386962"/>
              <a:ext cx="3645028" cy="43695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9330C4D-7E7F-8645-9886-2877DD98CE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82693" y="885890"/>
              <a:ext cx="3186800" cy="2676293"/>
            </a:xfrm>
            <a:prstGeom prst="rect">
              <a:avLst/>
            </a:prstGeom>
          </p:spPr>
        </p:pic>
      </p:grpSp>
    </p:spTree>
    <p:extLst>
      <p:ext uri="{BB962C8B-B14F-4D97-AF65-F5344CB8AC3E}">
        <p14:creationId xmlns:p14="http://schemas.microsoft.com/office/powerpoint/2010/main" val="962858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a:t>
            </a:r>
            <a:endParaRPr dirty="0"/>
          </a:p>
          <a:p>
            <a:pPr marL="0" lvl="0" indent="0" algn="ctr" rtl="0">
              <a:spcBef>
                <a:spcPts val="0"/>
              </a:spcBef>
              <a:spcAft>
                <a:spcPts val="0"/>
              </a:spcAft>
              <a:buNone/>
            </a:pPr>
            <a:r>
              <a:rPr lang="en" dirty="0"/>
              <a:t>Analyze/Summarize</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venir Medium" panose="02000503020000020003" pitchFamily="2" charset="0"/>
              </a:rPr>
              <a:t>Next, we’ll </a:t>
            </a:r>
            <a:r>
              <a:rPr lang="en-US" dirty="0">
                <a:latin typeface="Avenir Medium" panose="02000503020000020003" pitchFamily="2" charset="0"/>
              </a:rPr>
              <a:t>use R Notebook to analyze/summarize data</a:t>
            </a:r>
            <a:endParaRPr dirty="0">
              <a:latin typeface="Avenir Medium" panose="02000503020000020003" pitchFamily="2" charset="0"/>
            </a:endParaRPr>
          </a:p>
        </p:txBody>
      </p:sp>
    </p:spTree>
    <p:extLst>
      <p:ext uri="{BB962C8B-B14F-4D97-AF65-F5344CB8AC3E}">
        <p14:creationId xmlns:p14="http://schemas.microsoft.com/office/powerpoint/2010/main" val="3766161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2"/>
          <p:cNvSpPr txBox="1">
            <a:spLocks noGrp="1"/>
          </p:cNvSpPr>
          <p:nvPr>
            <p:ph type="ctrTitle" idx="4294967295"/>
          </p:nvPr>
        </p:nvSpPr>
        <p:spPr>
          <a:xfrm>
            <a:off x="815884" y="2192578"/>
            <a:ext cx="4280807" cy="2023456"/>
          </a:xfrm>
          <a:prstGeom prst="rect">
            <a:avLst/>
          </a:prstGeom>
        </p:spPr>
        <p:txBody>
          <a:bodyPr spcFirstLastPara="1" wrap="square" lIns="91425" tIns="91425" rIns="91425" bIns="91425" anchor="t" anchorCtr="0">
            <a:noAutofit/>
          </a:bodyPr>
          <a:lstStyle/>
          <a:p>
            <a:pPr lvl="0"/>
            <a:r>
              <a:rPr lang="en-US" sz="2200" b="0" dirty="0">
                <a:latin typeface="Avenir Book" panose="02000503020000020003" pitchFamily="2" charset="0"/>
              </a:rPr>
              <a:t>1. Use New File &gt;&gt; R Notebook button on toolbar</a:t>
            </a:r>
            <a:br>
              <a:rPr lang="en-US" sz="2200" b="0" dirty="0">
                <a:latin typeface="Avenir Book" panose="02000503020000020003" pitchFamily="2" charset="0"/>
              </a:rPr>
            </a:br>
            <a:br>
              <a:rPr lang="en-US" sz="2200" b="0" dirty="0">
                <a:latin typeface="Avenir Book" panose="02000503020000020003" pitchFamily="2" charset="0"/>
              </a:rPr>
            </a:br>
            <a:r>
              <a:rPr lang="en-US" sz="2200" b="0" dirty="0">
                <a:latin typeface="Avenir Book" panose="02000503020000020003" pitchFamily="2" charset="0"/>
              </a:rPr>
              <a:t>2. Use New File &gt;&gt; R Notebook command from File tab</a:t>
            </a:r>
            <a:endParaRPr sz="2200" b="0" dirty="0">
              <a:latin typeface="Avenir Book" panose="02000503020000020003" pitchFamily="2" charset="0"/>
            </a:endParaRPr>
          </a:p>
        </p:txBody>
      </p:sp>
      <p:sp>
        <p:nvSpPr>
          <p:cNvPr id="102" name="Google Shape;102;p22"/>
          <p:cNvSpPr txBox="1">
            <a:spLocks noGrp="1"/>
          </p:cNvSpPr>
          <p:nvPr>
            <p:ph type="subTitle" idx="4294967295"/>
          </p:nvPr>
        </p:nvSpPr>
        <p:spPr>
          <a:xfrm>
            <a:off x="5501460" y="1455518"/>
            <a:ext cx="2636700" cy="20234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600" dirty="0"/>
              <a:t>Create new R Notebook</a:t>
            </a:r>
            <a:endParaRPr sz="4600" dirty="0"/>
          </a:p>
        </p:txBody>
      </p:sp>
      <p:sp>
        <p:nvSpPr>
          <p:cNvPr id="107" name="Google Shape;107;p2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dirty="0"/>
          </a:p>
        </p:txBody>
      </p:sp>
      <p:pic>
        <p:nvPicPr>
          <p:cNvPr id="5" name="Picture 4">
            <a:extLst>
              <a:ext uri="{FF2B5EF4-FFF2-40B4-BE49-F238E27FC236}">
                <a16:creationId xmlns:a16="http://schemas.microsoft.com/office/drawing/2014/main" id="{F4327E0A-AF19-704B-9A1D-FFCE5CECCD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5840" y="788024"/>
            <a:ext cx="3900896" cy="1226523"/>
          </a:xfrm>
          <a:prstGeom prst="rect">
            <a:avLst/>
          </a:prstGeom>
        </p:spPr>
      </p:pic>
      <p:sp>
        <p:nvSpPr>
          <p:cNvPr id="12" name="Down Arrow 11">
            <a:extLst>
              <a:ext uri="{FF2B5EF4-FFF2-40B4-BE49-F238E27FC236}">
                <a16:creationId xmlns:a16="http://schemas.microsoft.com/office/drawing/2014/main" id="{300AB48F-7DB7-4E45-AC31-FC8D9DA38842}"/>
              </a:ext>
            </a:extLst>
          </p:cNvPr>
          <p:cNvSpPr/>
          <p:nvPr/>
        </p:nvSpPr>
        <p:spPr>
          <a:xfrm rot="14517447">
            <a:off x="715338" y="1208132"/>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
        <p:nvSpPr>
          <p:cNvPr id="4" name="Down Arrow 3">
            <a:extLst>
              <a:ext uri="{FF2B5EF4-FFF2-40B4-BE49-F238E27FC236}">
                <a16:creationId xmlns:a16="http://schemas.microsoft.com/office/drawing/2014/main" id="{CD1FBF1C-AB4E-6F47-8533-3CAE6C58AA63}"/>
              </a:ext>
            </a:extLst>
          </p:cNvPr>
          <p:cNvSpPr/>
          <p:nvPr/>
        </p:nvSpPr>
        <p:spPr>
          <a:xfrm rot="9163608">
            <a:off x="2282665" y="943828"/>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Tree>
    <p:extLst>
      <p:ext uri="{BB962C8B-B14F-4D97-AF65-F5344CB8AC3E}">
        <p14:creationId xmlns:p14="http://schemas.microsoft.com/office/powerpoint/2010/main" val="1801940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8B3615-11AD-174E-A161-C32D647CCB3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dirty="0"/>
          </a:p>
        </p:txBody>
      </p:sp>
      <p:pic>
        <p:nvPicPr>
          <p:cNvPr id="4" name="Picture 3">
            <a:extLst>
              <a:ext uri="{FF2B5EF4-FFF2-40B4-BE49-F238E27FC236}">
                <a16:creationId xmlns:a16="http://schemas.microsoft.com/office/drawing/2014/main" id="{73130ED7-CD88-7E4B-87C4-30A6CE9155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448" y="0"/>
            <a:ext cx="6921705" cy="5143500"/>
          </a:xfrm>
          <a:prstGeom prst="rect">
            <a:avLst/>
          </a:prstGeom>
        </p:spPr>
      </p:pic>
      <p:sp>
        <p:nvSpPr>
          <p:cNvPr id="6" name="Rectangular Callout 5">
            <a:extLst>
              <a:ext uri="{FF2B5EF4-FFF2-40B4-BE49-F238E27FC236}">
                <a16:creationId xmlns:a16="http://schemas.microsoft.com/office/drawing/2014/main" id="{2CD647E1-47CA-494D-9A0F-68CBF33076EB}"/>
              </a:ext>
            </a:extLst>
          </p:cNvPr>
          <p:cNvSpPr/>
          <p:nvPr/>
        </p:nvSpPr>
        <p:spPr>
          <a:xfrm>
            <a:off x="3095898" y="679268"/>
            <a:ext cx="888274" cy="365760"/>
          </a:xfrm>
          <a:prstGeom prst="wedgeRectCallout">
            <a:avLst>
              <a:gd name="adj1" fmla="val -92383"/>
              <a:gd name="adj2" fmla="val -119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YAML</a:t>
            </a:r>
          </a:p>
        </p:txBody>
      </p:sp>
      <p:sp>
        <p:nvSpPr>
          <p:cNvPr id="7" name="Rectangular Callout 6">
            <a:extLst>
              <a:ext uri="{FF2B5EF4-FFF2-40B4-BE49-F238E27FC236}">
                <a16:creationId xmlns:a16="http://schemas.microsoft.com/office/drawing/2014/main" id="{6701438F-B8B3-2845-A448-B312B022598D}"/>
              </a:ext>
            </a:extLst>
          </p:cNvPr>
          <p:cNvSpPr/>
          <p:nvPr/>
        </p:nvSpPr>
        <p:spPr>
          <a:xfrm>
            <a:off x="6597722" y="548638"/>
            <a:ext cx="2234551" cy="862149"/>
          </a:xfrm>
          <a:prstGeom prst="wedgeRectCallout">
            <a:avLst>
              <a:gd name="adj1" fmla="val -52038"/>
              <a:gd name="adj2" fmla="val 922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Text with formatting and hyperlinks</a:t>
            </a:r>
          </a:p>
        </p:txBody>
      </p:sp>
      <p:sp>
        <p:nvSpPr>
          <p:cNvPr id="8" name="Rectangular Callout 7">
            <a:extLst>
              <a:ext uri="{FF2B5EF4-FFF2-40B4-BE49-F238E27FC236}">
                <a16:creationId xmlns:a16="http://schemas.microsoft.com/office/drawing/2014/main" id="{79CF3DBA-1B70-C44E-8F50-B4EE93599A2B}"/>
              </a:ext>
            </a:extLst>
          </p:cNvPr>
          <p:cNvSpPr/>
          <p:nvPr/>
        </p:nvSpPr>
        <p:spPr>
          <a:xfrm>
            <a:off x="7119517" y="2412545"/>
            <a:ext cx="1815393" cy="576399"/>
          </a:xfrm>
          <a:prstGeom prst="wedgeRectCallout">
            <a:avLst>
              <a:gd name="adj1" fmla="val -68271"/>
              <a:gd name="adj2" fmla="val 458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 code chunk</a:t>
            </a:r>
          </a:p>
        </p:txBody>
      </p:sp>
    </p:spTree>
    <p:extLst>
      <p:ext uri="{BB962C8B-B14F-4D97-AF65-F5344CB8AC3E}">
        <p14:creationId xmlns:p14="http://schemas.microsoft.com/office/powerpoint/2010/main" val="2955882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EED6A1-8B4C-A448-96E3-330C8CFBD4C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dirty="0"/>
          </a:p>
        </p:txBody>
      </p:sp>
      <p:sp>
        <p:nvSpPr>
          <p:cNvPr id="8" name="Google Shape;314;p42">
            <a:extLst>
              <a:ext uri="{FF2B5EF4-FFF2-40B4-BE49-F238E27FC236}">
                <a16:creationId xmlns:a16="http://schemas.microsoft.com/office/drawing/2014/main" id="{C47A5600-8A64-694E-9A32-F39461BF6CF5}"/>
              </a:ext>
            </a:extLst>
          </p:cNvPr>
          <p:cNvSpPr>
            <a:spLocks noChangeAspect="1"/>
          </p:cNvSpPr>
          <p:nvPr/>
        </p:nvSpPr>
        <p:spPr>
          <a:xfrm>
            <a:off x="7066578" y="1033810"/>
            <a:ext cx="1311441" cy="1325880"/>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Placeholder 9">
            <a:extLst>
              <a:ext uri="{FF2B5EF4-FFF2-40B4-BE49-F238E27FC236}">
                <a16:creationId xmlns:a16="http://schemas.microsoft.com/office/drawing/2014/main" id="{519EAFA7-C0B1-3A49-A345-999688301F29}"/>
              </a:ext>
            </a:extLst>
          </p:cNvPr>
          <p:cNvSpPr>
            <a:spLocks noGrp="1"/>
          </p:cNvSpPr>
          <p:nvPr>
            <p:ph type="body" idx="1"/>
          </p:nvPr>
        </p:nvSpPr>
        <p:spPr>
          <a:xfrm>
            <a:off x="6959110" y="3394191"/>
            <a:ext cx="1526376" cy="926499"/>
          </a:xfrm>
        </p:spPr>
        <p:txBody>
          <a:bodyPr/>
          <a:lstStyle/>
          <a:p>
            <a:pPr marL="38100" indent="0">
              <a:buNone/>
            </a:pPr>
            <a:r>
              <a:rPr lang="en-US" sz="2000" dirty="0"/>
              <a:t>More great resources!</a:t>
            </a:r>
          </a:p>
        </p:txBody>
      </p:sp>
      <p:grpSp>
        <p:nvGrpSpPr>
          <p:cNvPr id="21" name="Group 20">
            <a:extLst>
              <a:ext uri="{FF2B5EF4-FFF2-40B4-BE49-F238E27FC236}">
                <a16:creationId xmlns:a16="http://schemas.microsoft.com/office/drawing/2014/main" id="{7A1305D9-F74C-1941-82E4-B049FDA1A247}"/>
              </a:ext>
            </a:extLst>
          </p:cNvPr>
          <p:cNvGrpSpPr/>
          <p:nvPr/>
        </p:nvGrpSpPr>
        <p:grpSpPr>
          <a:xfrm rot="328364">
            <a:off x="3431837" y="795748"/>
            <a:ext cx="2835677" cy="3399343"/>
            <a:chOff x="3656563" y="908285"/>
            <a:chExt cx="2835677" cy="3399343"/>
          </a:xfrm>
        </p:grpSpPr>
        <p:pic>
          <p:nvPicPr>
            <p:cNvPr id="14" name="Picture 13">
              <a:extLst>
                <a:ext uri="{FF2B5EF4-FFF2-40B4-BE49-F238E27FC236}">
                  <a16:creationId xmlns:a16="http://schemas.microsoft.com/office/drawing/2014/main" id="{28A9A1F7-70FE-084B-A8D9-8B4F871315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56563" y="908285"/>
              <a:ext cx="2835677" cy="339934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97012178-A2C4-2249-ADA2-EEC6A7ABBE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41239" y="1149216"/>
              <a:ext cx="2470038" cy="2286316"/>
            </a:xfrm>
            <a:prstGeom prst="rect">
              <a:avLst/>
            </a:prstGeom>
          </p:spPr>
        </p:pic>
      </p:grpSp>
      <p:grpSp>
        <p:nvGrpSpPr>
          <p:cNvPr id="20" name="Group 19">
            <a:extLst>
              <a:ext uri="{FF2B5EF4-FFF2-40B4-BE49-F238E27FC236}">
                <a16:creationId xmlns:a16="http://schemas.microsoft.com/office/drawing/2014/main" id="{4A932E2D-922E-FB4B-A7B2-15161444C46F}"/>
              </a:ext>
            </a:extLst>
          </p:cNvPr>
          <p:cNvGrpSpPr/>
          <p:nvPr/>
        </p:nvGrpSpPr>
        <p:grpSpPr>
          <a:xfrm rot="21212408">
            <a:off x="922078" y="795747"/>
            <a:ext cx="2835677" cy="3399343"/>
            <a:chOff x="687603" y="908284"/>
            <a:chExt cx="2835677" cy="3399343"/>
          </a:xfrm>
        </p:grpSpPr>
        <p:pic>
          <p:nvPicPr>
            <p:cNvPr id="11" name="Picture 10">
              <a:extLst>
                <a:ext uri="{FF2B5EF4-FFF2-40B4-BE49-F238E27FC236}">
                  <a16:creationId xmlns:a16="http://schemas.microsoft.com/office/drawing/2014/main" id="{B37E4A1C-B9E9-7A41-B5AA-DC139B2008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7603" y="908284"/>
              <a:ext cx="2835677" cy="3399343"/>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56AE5EBC-8E9D-2D49-9642-CDC473AE38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1096" y="1213503"/>
              <a:ext cx="2408689" cy="2292374"/>
            </a:xfrm>
            <a:prstGeom prst="rect">
              <a:avLst/>
            </a:prstGeom>
          </p:spPr>
        </p:pic>
      </p:grpSp>
    </p:spTree>
    <p:extLst>
      <p:ext uri="{BB962C8B-B14F-4D97-AF65-F5344CB8AC3E}">
        <p14:creationId xmlns:p14="http://schemas.microsoft.com/office/powerpoint/2010/main" val="707570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AF599A-5020-C945-A48E-D560E4629C88}"/>
              </a:ext>
            </a:extLst>
          </p:cNvPr>
          <p:cNvSpPr>
            <a:spLocks noGrp="1"/>
          </p:cNvSpPr>
          <p:nvPr>
            <p:ph type="body" idx="1"/>
          </p:nvPr>
        </p:nvSpPr>
        <p:spPr>
          <a:xfrm>
            <a:off x="866375" y="639341"/>
            <a:ext cx="7567800" cy="3152700"/>
          </a:xfrm>
        </p:spPr>
        <p:txBody>
          <a:bodyPr/>
          <a:lstStyle/>
          <a:p>
            <a:pPr marL="127000" indent="0">
              <a:buNone/>
            </a:pPr>
            <a:r>
              <a:rPr lang="en-US" sz="2800" b="1" dirty="0">
                <a:solidFill>
                  <a:schemeClr val="tx1">
                    <a:lumMod val="85000"/>
                    <a:lumOff val="15000"/>
                  </a:schemeClr>
                </a:solidFill>
                <a:latin typeface="Avenir Black" panose="02000503020000020003" pitchFamily="2" charset="0"/>
              </a:rPr>
              <a:t>Customize the YAML options.</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Change the YAML title to your own title</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Add a YAML option for author  </a:t>
            </a:r>
          </a:p>
        </p:txBody>
      </p:sp>
      <p:sp>
        <p:nvSpPr>
          <p:cNvPr id="3" name="Slide Number Placeholder 2">
            <a:extLst>
              <a:ext uri="{FF2B5EF4-FFF2-40B4-BE49-F238E27FC236}">
                <a16:creationId xmlns:a16="http://schemas.microsoft.com/office/drawing/2014/main" id="{72BA2330-1DEE-A34A-8D57-C15EF78DD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dirty="0"/>
          </a:p>
        </p:txBody>
      </p:sp>
    </p:spTree>
    <p:extLst>
      <p:ext uri="{BB962C8B-B14F-4D97-AF65-F5344CB8AC3E}">
        <p14:creationId xmlns:p14="http://schemas.microsoft.com/office/powerpoint/2010/main" val="769943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B26149-6BB6-8D42-96FE-E83359EE71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dirty="0"/>
          </a:p>
        </p:txBody>
      </p:sp>
      <p:pic>
        <p:nvPicPr>
          <p:cNvPr id="3" name="Picture 2">
            <a:extLst>
              <a:ext uri="{FF2B5EF4-FFF2-40B4-BE49-F238E27FC236}">
                <a16:creationId xmlns:a16="http://schemas.microsoft.com/office/drawing/2014/main" id="{261B6578-08BA-6A4C-8359-78CA959220D3}"/>
              </a:ext>
            </a:extLst>
          </p:cNvPr>
          <p:cNvPicPr>
            <a:picLocks noChangeAspect="1"/>
          </p:cNvPicPr>
          <p:nvPr/>
        </p:nvPicPr>
        <p:blipFill>
          <a:blip r:embed="rId2"/>
          <a:stretch>
            <a:fillRect/>
          </a:stretch>
        </p:blipFill>
        <p:spPr>
          <a:xfrm>
            <a:off x="1550560" y="766101"/>
            <a:ext cx="6334732" cy="2219053"/>
          </a:xfrm>
          <a:prstGeom prst="rect">
            <a:avLst/>
          </a:prstGeom>
        </p:spPr>
      </p:pic>
      <p:sp>
        <p:nvSpPr>
          <p:cNvPr id="4" name="Down Arrow 3">
            <a:extLst>
              <a:ext uri="{FF2B5EF4-FFF2-40B4-BE49-F238E27FC236}">
                <a16:creationId xmlns:a16="http://schemas.microsoft.com/office/drawing/2014/main" id="{DC0F66AF-E194-304B-9984-AAC4E53436BB}"/>
              </a:ext>
            </a:extLst>
          </p:cNvPr>
          <p:cNvSpPr/>
          <p:nvPr/>
        </p:nvSpPr>
        <p:spPr>
          <a:xfrm rot="16200000" flipH="1">
            <a:off x="1023103" y="1375798"/>
            <a:ext cx="491870" cy="910522"/>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Tree>
    <p:extLst>
      <p:ext uri="{BB962C8B-B14F-4D97-AF65-F5344CB8AC3E}">
        <p14:creationId xmlns:p14="http://schemas.microsoft.com/office/powerpoint/2010/main" val="1394438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1EDA6F-0EE8-6545-8CA4-98B9A2CF8924}"/>
              </a:ext>
            </a:extLst>
          </p:cNvPr>
          <p:cNvSpPr>
            <a:spLocks noGrp="1"/>
          </p:cNvSpPr>
          <p:nvPr>
            <p:ph type="title"/>
          </p:nvPr>
        </p:nvSpPr>
        <p:spPr/>
        <p:txBody>
          <a:bodyPr/>
          <a:lstStyle/>
          <a:p>
            <a:r>
              <a:rPr lang="en-US" dirty="0"/>
              <a:t> </a:t>
            </a:r>
          </a:p>
        </p:txBody>
      </p:sp>
      <p:sp>
        <p:nvSpPr>
          <p:cNvPr id="5" name="Text Placeholder 4">
            <a:extLst>
              <a:ext uri="{FF2B5EF4-FFF2-40B4-BE49-F238E27FC236}">
                <a16:creationId xmlns:a16="http://schemas.microsoft.com/office/drawing/2014/main" id="{37AF599A-5020-C945-A48E-D560E4629C88}"/>
              </a:ext>
            </a:extLst>
          </p:cNvPr>
          <p:cNvSpPr>
            <a:spLocks noGrp="1"/>
          </p:cNvSpPr>
          <p:nvPr>
            <p:ph type="body" idx="1"/>
          </p:nvPr>
        </p:nvSpPr>
        <p:spPr>
          <a:xfrm>
            <a:off x="709825" y="639341"/>
            <a:ext cx="7567800" cy="3697528"/>
          </a:xfrm>
        </p:spPr>
        <p:txBody>
          <a:bodyPr/>
          <a:lstStyle/>
          <a:p>
            <a:pPr marL="127000" indent="0">
              <a:buNone/>
            </a:pPr>
            <a:r>
              <a:rPr lang="en-US" sz="2800" b="1" dirty="0">
                <a:solidFill>
                  <a:schemeClr val="tx1">
                    <a:lumMod val="85000"/>
                    <a:lumOff val="15000"/>
                  </a:schemeClr>
                </a:solidFill>
                <a:latin typeface="Avenir Black" panose="02000503020000020003" pitchFamily="2" charset="0"/>
              </a:rPr>
              <a:t>Create a new code chunk to define the setup options.</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Label the chunk, tell R what to do with the chunk when rendering</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Set options for the document</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Load necessary packages</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Execute your code.</a:t>
            </a:r>
          </a:p>
        </p:txBody>
      </p:sp>
      <p:sp>
        <p:nvSpPr>
          <p:cNvPr id="3" name="Slide Number Placeholder 2">
            <a:extLst>
              <a:ext uri="{FF2B5EF4-FFF2-40B4-BE49-F238E27FC236}">
                <a16:creationId xmlns:a16="http://schemas.microsoft.com/office/drawing/2014/main" id="{72BA2330-1DEE-A34A-8D57-C15EF78DD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dirty="0"/>
          </a:p>
        </p:txBody>
      </p:sp>
      <p:sp>
        <p:nvSpPr>
          <p:cNvPr id="8" name="Google Shape;351;p42">
            <a:extLst>
              <a:ext uri="{FF2B5EF4-FFF2-40B4-BE49-F238E27FC236}">
                <a16:creationId xmlns:a16="http://schemas.microsoft.com/office/drawing/2014/main" id="{E906FB34-4E60-F14D-A211-A3725504AF8A}"/>
              </a:ext>
            </a:extLst>
          </p:cNvPr>
          <p:cNvSpPr>
            <a:spLocks noChangeAspect="1"/>
          </p:cNvSpPr>
          <p:nvPr/>
        </p:nvSpPr>
        <p:spPr>
          <a:xfrm>
            <a:off x="7304435" y="2739481"/>
            <a:ext cx="872373" cy="758345"/>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06D15FF-1D61-D84F-8B66-4F98043CE0DF}"/>
              </a:ext>
            </a:extLst>
          </p:cNvPr>
          <p:cNvSpPr txBox="1"/>
          <p:nvPr/>
        </p:nvSpPr>
        <p:spPr>
          <a:xfrm>
            <a:off x="6872820" y="3581119"/>
            <a:ext cx="1735603" cy="923330"/>
          </a:xfrm>
          <a:prstGeom prst="rect">
            <a:avLst/>
          </a:prstGeom>
          <a:noFill/>
        </p:spPr>
        <p:txBody>
          <a:bodyPr wrap="square" rtlCol="0">
            <a:spAutoFit/>
          </a:bodyPr>
          <a:lstStyle/>
          <a:p>
            <a:r>
              <a:rPr lang="en-US" sz="1800" dirty="0">
                <a:solidFill>
                  <a:schemeClr val="accent1">
                    <a:lumMod val="75000"/>
                  </a:schemeClr>
                </a:solidFill>
                <a:latin typeface="Pangolin" pitchFamily="2" charset="77"/>
              </a:rPr>
              <a:t>Setup chunk goes at the top, so it runs first!</a:t>
            </a:r>
          </a:p>
        </p:txBody>
      </p:sp>
    </p:spTree>
    <p:extLst>
      <p:ext uri="{BB962C8B-B14F-4D97-AF65-F5344CB8AC3E}">
        <p14:creationId xmlns:p14="http://schemas.microsoft.com/office/powerpoint/2010/main" val="2639687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B26149-6BB6-8D42-96FE-E83359EE71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dirty="0"/>
          </a:p>
        </p:txBody>
      </p:sp>
      <p:pic>
        <p:nvPicPr>
          <p:cNvPr id="3" name="Picture 2">
            <a:extLst>
              <a:ext uri="{FF2B5EF4-FFF2-40B4-BE49-F238E27FC236}">
                <a16:creationId xmlns:a16="http://schemas.microsoft.com/office/drawing/2014/main" id="{DDAEC426-5E75-494A-B6ED-EADFDAEAC64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30941" y="1498085"/>
            <a:ext cx="6916811" cy="2637477"/>
          </a:xfrm>
          <a:prstGeom prst="rect">
            <a:avLst/>
          </a:prstGeom>
        </p:spPr>
      </p:pic>
      <p:sp>
        <p:nvSpPr>
          <p:cNvPr id="4" name="Rectangular Callout 3">
            <a:extLst>
              <a:ext uri="{FF2B5EF4-FFF2-40B4-BE49-F238E27FC236}">
                <a16:creationId xmlns:a16="http://schemas.microsoft.com/office/drawing/2014/main" id="{CF865426-6995-CC45-A11A-6A4C1C11750F}"/>
              </a:ext>
            </a:extLst>
          </p:cNvPr>
          <p:cNvSpPr/>
          <p:nvPr/>
        </p:nvSpPr>
        <p:spPr>
          <a:xfrm>
            <a:off x="5449175" y="2930824"/>
            <a:ext cx="3007576" cy="755718"/>
          </a:xfrm>
          <a:prstGeom prst="wedgeRectCallout">
            <a:avLst>
              <a:gd name="adj1" fmla="val -43111"/>
              <a:gd name="adj2" fmla="val -124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Display code in output document (default = TRUE) </a:t>
            </a:r>
          </a:p>
        </p:txBody>
      </p:sp>
      <p:sp>
        <p:nvSpPr>
          <p:cNvPr id="5" name="Rectangular Callout 4">
            <a:extLst>
              <a:ext uri="{FF2B5EF4-FFF2-40B4-BE49-F238E27FC236}">
                <a16:creationId xmlns:a16="http://schemas.microsoft.com/office/drawing/2014/main" id="{E5F76E8E-186A-6A43-B859-AC365605E899}"/>
              </a:ext>
            </a:extLst>
          </p:cNvPr>
          <p:cNvSpPr/>
          <p:nvPr/>
        </p:nvSpPr>
        <p:spPr>
          <a:xfrm>
            <a:off x="5023266" y="112226"/>
            <a:ext cx="3279109" cy="1011724"/>
          </a:xfrm>
          <a:prstGeom prst="wedgeRectCallout">
            <a:avLst>
              <a:gd name="adj1" fmla="val -42396"/>
              <a:gd name="adj2" fmla="val 935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Prevents code and results from appearing in the finished file (default = TRUE) </a:t>
            </a:r>
          </a:p>
        </p:txBody>
      </p:sp>
    </p:spTree>
    <p:extLst>
      <p:ext uri="{BB962C8B-B14F-4D97-AF65-F5344CB8AC3E}">
        <p14:creationId xmlns:p14="http://schemas.microsoft.com/office/powerpoint/2010/main" val="2220749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AF599A-5020-C945-A48E-D560E4629C88}"/>
              </a:ext>
            </a:extLst>
          </p:cNvPr>
          <p:cNvSpPr>
            <a:spLocks noGrp="1"/>
          </p:cNvSpPr>
          <p:nvPr>
            <p:ph type="body" idx="1"/>
          </p:nvPr>
        </p:nvSpPr>
        <p:spPr>
          <a:xfrm>
            <a:off x="776774" y="639341"/>
            <a:ext cx="7747002" cy="3527710"/>
          </a:xfrm>
        </p:spPr>
        <p:txBody>
          <a:bodyPr/>
          <a:lstStyle/>
          <a:p>
            <a:pPr marL="127000" indent="0">
              <a:buNone/>
            </a:pPr>
            <a:r>
              <a:rPr lang="en-US" sz="2800" b="1" dirty="0">
                <a:solidFill>
                  <a:schemeClr val="tx1">
                    <a:lumMod val="85000"/>
                    <a:lumOff val="15000"/>
                  </a:schemeClr>
                </a:solidFill>
                <a:latin typeface="Avenir Black" panose="02000503020000020003" pitchFamily="2" charset="0"/>
              </a:rPr>
              <a:t>Add your own text and create a new code chunk to read in your data.</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Write some text that describes your report.</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Create a new code chunk and label it. </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Tell R what to do with the chunk when rendering.</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Write the code to read in your data.</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Execute your code.</a:t>
            </a:r>
          </a:p>
        </p:txBody>
      </p:sp>
      <p:sp>
        <p:nvSpPr>
          <p:cNvPr id="3" name="Slide Number Placeholder 2">
            <a:extLst>
              <a:ext uri="{FF2B5EF4-FFF2-40B4-BE49-F238E27FC236}">
                <a16:creationId xmlns:a16="http://schemas.microsoft.com/office/drawing/2014/main" id="{72BA2330-1DEE-A34A-8D57-C15EF78DD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312839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B26149-6BB6-8D42-96FE-E83359EE71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dirty="0"/>
          </a:p>
        </p:txBody>
      </p:sp>
      <p:pic>
        <p:nvPicPr>
          <p:cNvPr id="7" name="Picture 6">
            <a:extLst>
              <a:ext uri="{FF2B5EF4-FFF2-40B4-BE49-F238E27FC236}">
                <a16:creationId xmlns:a16="http://schemas.microsoft.com/office/drawing/2014/main" id="{92EF0C84-B0F3-8A47-B4D8-3DCD7F6505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876" y="768085"/>
            <a:ext cx="7800714" cy="1439533"/>
          </a:xfrm>
          <a:prstGeom prst="rect">
            <a:avLst/>
          </a:prstGeom>
        </p:spPr>
      </p:pic>
      <p:sp>
        <p:nvSpPr>
          <p:cNvPr id="8" name="Rectangular Callout 7">
            <a:extLst>
              <a:ext uri="{FF2B5EF4-FFF2-40B4-BE49-F238E27FC236}">
                <a16:creationId xmlns:a16="http://schemas.microsoft.com/office/drawing/2014/main" id="{D150DB6A-ED2C-1C4E-966C-443516056E0C}"/>
              </a:ext>
            </a:extLst>
          </p:cNvPr>
          <p:cNvSpPr/>
          <p:nvPr/>
        </p:nvSpPr>
        <p:spPr>
          <a:xfrm>
            <a:off x="1695732" y="2402300"/>
            <a:ext cx="3137525" cy="1860942"/>
          </a:xfrm>
          <a:prstGeom prst="wedgeRectCallout">
            <a:avLst>
              <a:gd name="adj1" fmla="val -44980"/>
              <a:gd name="adj2" fmla="val -766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Note syntax for R chunk</a:t>
            </a:r>
          </a:p>
          <a:p>
            <a:r>
              <a:rPr lang="en-US" sz="1800" dirty="0"/>
              <a:t> </a:t>
            </a:r>
          </a:p>
          <a:p>
            <a:r>
              <a:rPr lang="en-US" sz="1800" dirty="0"/>
              <a:t>New chunk:</a:t>
            </a:r>
          </a:p>
          <a:p>
            <a:r>
              <a:rPr lang="en-US" sz="1800" dirty="0"/>
              <a:t>*Insert Chunk* button on the toolbar or by pressing </a:t>
            </a:r>
            <a:r>
              <a:rPr lang="en-US" sz="1800" dirty="0" err="1"/>
              <a:t>Cmd+Option+I</a:t>
            </a:r>
            <a:r>
              <a:rPr lang="en-US" sz="1800" dirty="0"/>
              <a:t> </a:t>
            </a:r>
            <a:r>
              <a:rPr lang="en-US" sz="2000" dirty="0"/>
              <a:t>or </a:t>
            </a:r>
            <a:r>
              <a:rPr lang="en-US" sz="1800" dirty="0" err="1"/>
              <a:t>Ctrl+Alt+I</a:t>
            </a:r>
            <a:r>
              <a:rPr lang="en-US" sz="1800" dirty="0"/>
              <a:t> </a:t>
            </a:r>
          </a:p>
        </p:txBody>
      </p:sp>
      <p:sp>
        <p:nvSpPr>
          <p:cNvPr id="9" name="Rectangular Callout 8">
            <a:extLst>
              <a:ext uri="{FF2B5EF4-FFF2-40B4-BE49-F238E27FC236}">
                <a16:creationId xmlns:a16="http://schemas.microsoft.com/office/drawing/2014/main" id="{161FFB80-CF4E-D14D-9602-C90DA00605F2}"/>
              </a:ext>
            </a:extLst>
          </p:cNvPr>
          <p:cNvSpPr/>
          <p:nvPr/>
        </p:nvSpPr>
        <p:spPr>
          <a:xfrm>
            <a:off x="5747288" y="2563729"/>
            <a:ext cx="2806552" cy="1545131"/>
          </a:xfrm>
          <a:prstGeom prst="wedgeRectCallout">
            <a:avLst>
              <a:gd name="adj1" fmla="val 44069"/>
              <a:gd name="adj2" fmla="val -1071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Execute code:</a:t>
            </a:r>
          </a:p>
          <a:p>
            <a:r>
              <a:rPr lang="en-US" sz="1800" dirty="0"/>
              <a:t>Press *play* button to run entire chunk or select and press </a:t>
            </a:r>
            <a:r>
              <a:rPr lang="en-US" sz="1800" dirty="0" err="1"/>
              <a:t>Cmd+Enter</a:t>
            </a:r>
            <a:r>
              <a:rPr lang="en-US" sz="1800" dirty="0"/>
              <a:t> or </a:t>
            </a:r>
            <a:r>
              <a:rPr lang="en-US" sz="1800" dirty="0" err="1"/>
              <a:t>Ctrl+Enter</a:t>
            </a:r>
            <a:endParaRPr lang="en-US" sz="1800" dirty="0"/>
          </a:p>
        </p:txBody>
      </p:sp>
    </p:spTree>
    <p:extLst>
      <p:ext uri="{BB962C8B-B14F-4D97-AF65-F5344CB8AC3E}">
        <p14:creationId xmlns:p14="http://schemas.microsoft.com/office/powerpoint/2010/main" val="2110272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2B18-B181-2142-BC10-B32C999F5AA6}"/>
              </a:ext>
            </a:extLst>
          </p:cNvPr>
          <p:cNvSpPr>
            <a:spLocks noGrp="1"/>
          </p:cNvSpPr>
          <p:nvPr>
            <p:ph type="title"/>
          </p:nvPr>
        </p:nvSpPr>
        <p:spPr/>
        <p:txBody>
          <a:bodyPr/>
          <a:lstStyle/>
          <a:p>
            <a:r>
              <a:rPr lang="en-US" b="1" dirty="0">
                <a:latin typeface="Avenir Black" panose="02000503020000020003" pitchFamily="2" charset="0"/>
              </a:rPr>
              <a:t>Learning Objectives</a:t>
            </a:r>
          </a:p>
        </p:txBody>
      </p:sp>
      <p:sp>
        <p:nvSpPr>
          <p:cNvPr id="3" name="Text Placeholder 2">
            <a:extLst>
              <a:ext uri="{FF2B5EF4-FFF2-40B4-BE49-F238E27FC236}">
                <a16:creationId xmlns:a16="http://schemas.microsoft.com/office/drawing/2014/main" id="{F497EA8A-6E37-2E46-B518-4FF19777B6E5}"/>
              </a:ext>
            </a:extLst>
          </p:cNvPr>
          <p:cNvSpPr>
            <a:spLocks noGrp="1"/>
          </p:cNvSpPr>
          <p:nvPr>
            <p:ph type="body" idx="1"/>
          </p:nvPr>
        </p:nvSpPr>
        <p:spPr>
          <a:xfrm>
            <a:off x="866375" y="1331673"/>
            <a:ext cx="7567800" cy="3152700"/>
          </a:xfrm>
        </p:spPr>
        <p:txBody>
          <a:bodyPr/>
          <a:lstStyle/>
          <a:p>
            <a:pPr marL="469900" indent="-342900">
              <a:buFont typeface="+mj-lt"/>
              <a:buAutoNum type="arabicPeriod"/>
            </a:pPr>
            <a:r>
              <a:rPr lang="en-US" sz="2000" dirty="0">
                <a:latin typeface="Avenir Book" panose="02000503020000020003" pitchFamily="2" charset="0"/>
                <a:ea typeface="Helvetica Neue" panose="02000503000000020004" pitchFamily="2" charset="0"/>
                <a:cs typeface="Helvetica Neue" panose="02000503000000020004" pitchFamily="2" charset="0"/>
              </a:rPr>
              <a:t>Best practices for reproducible data analysis and visualization workflows and how these can be applied in R and RStudio</a:t>
            </a:r>
          </a:p>
          <a:p>
            <a:pPr marL="469900" indent="-342900">
              <a:buFont typeface="+mj-lt"/>
              <a:buAutoNum type="arabicPeriod"/>
            </a:pPr>
            <a:endParaRPr lang="en-US" sz="2000" dirty="0">
              <a:latin typeface="Avenir Book" panose="02000503020000020003" pitchFamily="2" charset="0"/>
              <a:ea typeface="Helvetica Neue" panose="02000503000000020004" pitchFamily="2" charset="0"/>
              <a:cs typeface="Helvetica Neue" panose="02000503000000020004" pitchFamily="2" charset="0"/>
            </a:endParaRPr>
          </a:p>
          <a:p>
            <a:pPr marL="469900" indent="-342900">
              <a:buFont typeface="+mj-lt"/>
              <a:buAutoNum type="arabicPeriod"/>
            </a:pPr>
            <a:r>
              <a:rPr lang="en-US" sz="2000" dirty="0">
                <a:solidFill>
                  <a:schemeClr val="tx1">
                    <a:lumMod val="50000"/>
                    <a:lumOff val="50000"/>
                  </a:schemeClr>
                </a:solidFill>
                <a:latin typeface="Avenir Book" panose="02000503020000020003" pitchFamily="2" charset="0"/>
                <a:ea typeface="Helvetica Neue" panose="02000503000000020004" pitchFamily="2" charset="0"/>
                <a:cs typeface="Helvetica Neue" panose="02000503000000020004" pitchFamily="2" charset="0"/>
              </a:rPr>
              <a:t>Produce highly effective, publication-quality graphics</a:t>
            </a:r>
          </a:p>
          <a:p>
            <a:pPr marL="469900" indent="-342900">
              <a:buFont typeface="+mj-lt"/>
              <a:buAutoNum type="arabicPeriod"/>
            </a:pPr>
            <a:endParaRPr lang="en-US" sz="2000" dirty="0">
              <a:latin typeface="Avenir Book" panose="02000503020000020003" pitchFamily="2" charset="0"/>
              <a:ea typeface="Helvetica Neue" panose="02000503000000020004" pitchFamily="2" charset="0"/>
              <a:cs typeface="Helvetica Neue" panose="02000503000000020004" pitchFamily="2" charset="0"/>
            </a:endParaRPr>
          </a:p>
          <a:p>
            <a:pPr marL="469900" indent="-342900">
              <a:buFont typeface="+mj-lt"/>
              <a:buAutoNum type="arabicPeriod"/>
            </a:pPr>
            <a:r>
              <a:rPr lang="en-US" sz="2000" dirty="0">
                <a:latin typeface="Avenir Book" panose="02000503020000020003" pitchFamily="2" charset="0"/>
                <a:ea typeface="Helvetica Neue" panose="02000503000000020004" pitchFamily="2" charset="0"/>
                <a:cs typeface="Helvetica Neue" panose="02000503000000020004" pitchFamily="2" charset="0"/>
              </a:rPr>
              <a:t>Generate shareable reports from R Notebooks</a:t>
            </a:r>
          </a:p>
          <a:p>
            <a:pPr marL="127000" indent="0">
              <a:buNone/>
            </a:pPr>
            <a:endParaRPr lang="en-US" sz="2000" dirty="0">
              <a:latin typeface="Avenir Book" panose="02000503020000020003" pitchFamily="2" charset="0"/>
              <a:ea typeface="Helvetica Neue" panose="02000503000000020004" pitchFamily="2" charset="0"/>
              <a:cs typeface="Helvetica Neue" panose="02000503000000020004" pitchFamily="2" charset="0"/>
            </a:endParaRPr>
          </a:p>
        </p:txBody>
      </p:sp>
      <p:sp>
        <p:nvSpPr>
          <p:cNvPr id="6" name="Slide Number Placeholder 5">
            <a:extLst>
              <a:ext uri="{FF2B5EF4-FFF2-40B4-BE49-F238E27FC236}">
                <a16:creationId xmlns:a16="http://schemas.microsoft.com/office/drawing/2014/main" id="{92489011-EE30-444E-B518-E2F89196BF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3756722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AF599A-5020-C945-A48E-D560E4629C88}"/>
              </a:ext>
            </a:extLst>
          </p:cNvPr>
          <p:cNvSpPr>
            <a:spLocks noGrp="1"/>
          </p:cNvSpPr>
          <p:nvPr>
            <p:ph type="body" idx="1"/>
          </p:nvPr>
        </p:nvSpPr>
        <p:spPr>
          <a:xfrm>
            <a:off x="776774" y="639341"/>
            <a:ext cx="7747002" cy="3619150"/>
          </a:xfrm>
        </p:spPr>
        <p:txBody>
          <a:bodyPr/>
          <a:lstStyle/>
          <a:p>
            <a:pPr marL="127000" indent="0">
              <a:buNone/>
            </a:pPr>
            <a:r>
              <a:rPr lang="en-US" sz="2800" b="1" dirty="0">
                <a:solidFill>
                  <a:schemeClr val="tx1">
                    <a:lumMod val="85000"/>
                    <a:lumOff val="15000"/>
                  </a:schemeClr>
                </a:solidFill>
                <a:latin typeface="Avenir Black" panose="02000503020000020003" pitchFamily="2" charset="0"/>
              </a:rPr>
              <a:t>Make a basic stats summary table with an italicized title.</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Use syntax for text to italicize the table’s title.</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Create a new code chunk and label it. </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Write the code to create your summary table and format it.</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Execute your code.</a:t>
            </a:r>
          </a:p>
        </p:txBody>
      </p:sp>
      <p:sp>
        <p:nvSpPr>
          <p:cNvPr id="3" name="Slide Number Placeholder 2">
            <a:extLst>
              <a:ext uri="{FF2B5EF4-FFF2-40B4-BE49-F238E27FC236}">
                <a16:creationId xmlns:a16="http://schemas.microsoft.com/office/drawing/2014/main" id="{72BA2330-1DEE-A34A-8D57-C15EF78DD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1368405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B26149-6BB6-8D42-96FE-E83359EE71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dirty="0"/>
          </a:p>
        </p:txBody>
      </p:sp>
      <p:pic>
        <p:nvPicPr>
          <p:cNvPr id="4" name="Picture 3">
            <a:extLst>
              <a:ext uri="{FF2B5EF4-FFF2-40B4-BE49-F238E27FC236}">
                <a16:creationId xmlns:a16="http://schemas.microsoft.com/office/drawing/2014/main" id="{D8A477D8-9FD5-C340-B372-4F855291D9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388" y="1397386"/>
            <a:ext cx="7968161" cy="1174868"/>
          </a:xfrm>
          <a:prstGeom prst="rect">
            <a:avLst/>
          </a:prstGeom>
        </p:spPr>
      </p:pic>
      <p:sp>
        <p:nvSpPr>
          <p:cNvPr id="5" name="Rectangular Callout 4">
            <a:extLst>
              <a:ext uri="{FF2B5EF4-FFF2-40B4-BE49-F238E27FC236}">
                <a16:creationId xmlns:a16="http://schemas.microsoft.com/office/drawing/2014/main" id="{95029784-FF01-7F4E-8E6E-86A6BC194412}"/>
              </a:ext>
            </a:extLst>
          </p:cNvPr>
          <p:cNvSpPr/>
          <p:nvPr/>
        </p:nvSpPr>
        <p:spPr>
          <a:xfrm>
            <a:off x="4572000" y="647813"/>
            <a:ext cx="2009716" cy="614499"/>
          </a:xfrm>
          <a:prstGeom prst="wedgeRectCallout">
            <a:avLst>
              <a:gd name="adj1" fmla="val -48553"/>
              <a:gd name="adj2" fmla="val 876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*words* = </a:t>
            </a:r>
            <a:r>
              <a:rPr lang="en-US" sz="1800" i="1" dirty="0"/>
              <a:t>words</a:t>
            </a:r>
          </a:p>
        </p:txBody>
      </p:sp>
      <p:sp>
        <p:nvSpPr>
          <p:cNvPr id="8" name="Rectangular Callout 7">
            <a:extLst>
              <a:ext uri="{FF2B5EF4-FFF2-40B4-BE49-F238E27FC236}">
                <a16:creationId xmlns:a16="http://schemas.microsoft.com/office/drawing/2014/main" id="{31EDFE67-5A09-DE4D-9D95-AC9C94627C4C}"/>
              </a:ext>
            </a:extLst>
          </p:cNvPr>
          <p:cNvSpPr/>
          <p:nvPr/>
        </p:nvSpPr>
        <p:spPr>
          <a:xfrm>
            <a:off x="4196336" y="3124774"/>
            <a:ext cx="2761044" cy="831827"/>
          </a:xfrm>
          <a:prstGeom prst="wedgeRectCallout">
            <a:avLst>
              <a:gd name="adj1" fmla="val -59905"/>
              <a:gd name="adj2" fmla="val -153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Function call to make the summary stats table</a:t>
            </a:r>
          </a:p>
        </p:txBody>
      </p:sp>
      <p:sp>
        <p:nvSpPr>
          <p:cNvPr id="7" name="Rectangular Callout 6">
            <a:extLst>
              <a:ext uri="{FF2B5EF4-FFF2-40B4-BE49-F238E27FC236}">
                <a16:creationId xmlns:a16="http://schemas.microsoft.com/office/drawing/2014/main" id="{35C9E2A0-C1D9-7D46-B93E-1B5B8BE90650}"/>
              </a:ext>
            </a:extLst>
          </p:cNvPr>
          <p:cNvSpPr/>
          <p:nvPr/>
        </p:nvSpPr>
        <p:spPr>
          <a:xfrm>
            <a:off x="838200" y="2895561"/>
            <a:ext cx="1687804" cy="930412"/>
          </a:xfrm>
          <a:prstGeom prst="wedgeRectCallout">
            <a:avLst>
              <a:gd name="adj1" fmla="val 33594"/>
              <a:gd name="adj2" fmla="val -1171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Function call for styling HTML table</a:t>
            </a:r>
            <a:endParaRPr lang="en-US" sz="1800" i="1" dirty="0"/>
          </a:p>
        </p:txBody>
      </p:sp>
    </p:spTree>
    <p:extLst>
      <p:ext uri="{BB962C8B-B14F-4D97-AF65-F5344CB8AC3E}">
        <p14:creationId xmlns:p14="http://schemas.microsoft.com/office/powerpoint/2010/main" val="1603568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AF599A-5020-C945-A48E-D560E4629C88}"/>
              </a:ext>
            </a:extLst>
          </p:cNvPr>
          <p:cNvSpPr>
            <a:spLocks noGrp="1"/>
          </p:cNvSpPr>
          <p:nvPr>
            <p:ph type="body" idx="1"/>
          </p:nvPr>
        </p:nvSpPr>
        <p:spPr>
          <a:xfrm>
            <a:off x="776774" y="639341"/>
            <a:ext cx="7747002" cy="3619150"/>
          </a:xfrm>
        </p:spPr>
        <p:txBody>
          <a:bodyPr/>
          <a:lstStyle/>
          <a:p>
            <a:pPr marL="127000" indent="0">
              <a:buNone/>
            </a:pPr>
            <a:r>
              <a:rPr lang="en-US" sz="2800" b="1" dirty="0">
                <a:solidFill>
                  <a:schemeClr val="tx1">
                    <a:lumMod val="85000"/>
                    <a:lumOff val="15000"/>
                  </a:schemeClr>
                </a:solidFill>
                <a:latin typeface="Avenir Black" panose="02000503020000020003" pitchFamily="2" charset="0"/>
              </a:rPr>
              <a:t>Use syntax to write inline code that summarizes results from the table.</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Use inline code syntax to calculate the number of rows in the data table and include this within a sentence.</a:t>
            </a:r>
          </a:p>
          <a:p>
            <a:pPr marL="469900" indent="-342900">
              <a:buFont typeface="+mj-lt"/>
              <a:buAutoNum type="arabicPeriod"/>
            </a:pPr>
            <a:endParaRPr lang="en-US" sz="2400" dirty="0">
              <a:solidFill>
                <a:schemeClr val="tx1">
                  <a:lumMod val="85000"/>
                  <a:lumOff val="15000"/>
                </a:schemeClr>
              </a:solidFill>
              <a:latin typeface="+mn-lt"/>
            </a:endParaRPr>
          </a:p>
        </p:txBody>
      </p:sp>
      <p:sp>
        <p:nvSpPr>
          <p:cNvPr id="3" name="Slide Number Placeholder 2">
            <a:extLst>
              <a:ext uri="{FF2B5EF4-FFF2-40B4-BE49-F238E27FC236}">
                <a16:creationId xmlns:a16="http://schemas.microsoft.com/office/drawing/2014/main" id="{72BA2330-1DEE-A34A-8D57-C15EF78DD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1563712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B26149-6BB6-8D42-96FE-E83359EE71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dirty="0"/>
          </a:p>
        </p:txBody>
      </p:sp>
      <p:pic>
        <p:nvPicPr>
          <p:cNvPr id="3" name="Picture 2">
            <a:extLst>
              <a:ext uri="{FF2B5EF4-FFF2-40B4-BE49-F238E27FC236}">
                <a16:creationId xmlns:a16="http://schemas.microsoft.com/office/drawing/2014/main" id="{5F4A06F2-848D-F747-A571-3FDEB756484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79367" y="1763483"/>
            <a:ext cx="7985266" cy="561701"/>
          </a:xfrm>
          <a:prstGeom prst="rect">
            <a:avLst/>
          </a:prstGeom>
        </p:spPr>
      </p:pic>
      <p:sp>
        <p:nvSpPr>
          <p:cNvPr id="4" name="Rectangular Callout 3">
            <a:extLst>
              <a:ext uri="{FF2B5EF4-FFF2-40B4-BE49-F238E27FC236}">
                <a16:creationId xmlns:a16="http://schemas.microsoft.com/office/drawing/2014/main" id="{125B9EB9-B493-A145-B87E-1793635E825C}"/>
              </a:ext>
            </a:extLst>
          </p:cNvPr>
          <p:cNvSpPr/>
          <p:nvPr/>
        </p:nvSpPr>
        <p:spPr>
          <a:xfrm>
            <a:off x="2327151" y="617013"/>
            <a:ext cx="2101158" cy="755718"/>
          </a:xfrm>
          <a:prstGeom prst="wedgeRectCallout">
            <a:avLst>
              <a:gd name="adj1" fmla="val -48553"/>
              <a:gd name="adj2" fmla="val 876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Inline code syntax:</a:t>
            </a:r>
          </a:p>
          <a:p>
            <a:r>
              <a:rPr lang="en-US" sz="1800" dirty="0"/>
              <a:t>`r code here`</a:t>
            </a:r>
          </a:p>
        </p:txBody>
      </p:sp>
      <p:sp>
        <p:nvSpPr>
          <p:cNvPr id="5" name="Google Shape;351;p42">
            <a:extLst>
              <a:ext uri="{FF2B5EF4-FFF2-40B4-BE49-F238E27FC236}">
                <a16:creationId xmlns:a16="http://schemas.microsoft.com/office/drawing/2014/main" id="{3B93B580-ABD3-F649-922D-1F42D5958878}"/>
              </a:ext>
            </a:extLst>
          </p:cNvPr>
          <p:cNvSpPr>
            <a:spLocks noChangeAspect="1"/>
          </p:cNvSpPr>
          <p:nvPr/>
        </p:nvSpPr>
        <p:spPr>
          <a:xfrm>
            <a:off x="7202603" y="2739481"/>
            <a:ext cx="872373" cy="758345"/>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58B648A4-9ADC-F048-8FAB-3C7B986E9E7C}"/>
              </a:ext>
            </a:extLst>
          </p:cNvPr>
          <p:cNvSpPr txBox="1"/>
          <p:nvPr/>
        </p:nvSpPr>
        <p:spPr>
          <a:xfrm>
            <a:off x="6717186" y="3588957"/>
            <a:ext cx="1843205" cy="646331"/>
          </a:xfrm>
          <a:prstGeom prst="rect">
            <a:avLst/>
          </a:prstGeom>
          <a:noFill/>
        </p:spPr>
        <p:txBody>
          <a:bodyPr wrap="square" rtlCol="0">
            <a:spAutoFit/>
          </a:bodyPr>
          <a:lstStyle/>
          <a:p>
            <a:r>
              <a:rPr lang="en-US" sz="1800" dirty="0">
                <a:solidFill>
                  <a:schemeClr val="accent1">
                    <a:lumMod val="75000"/>
                  </a:schemeClr>
                </a:solidFill>
                <a:latin typeface="Pangolin" pitchFamily="2" charset="77"/>
              </a:rPr>
              <a:t>Use backtick, not single quote!</a:t>
            </a:r>
          </a:p>
        </p:txBody>
      </p:sp>
    </p:spTree>
    <p:extLst>
      <p:ext uri="{BB962C8B-B14F-4D97-AF65-F5344CB8AC3E}">
        <p14:creationId xmlns:p14="http://schemas.microsoft.com/office/powerpoint/2010/main" val="1840523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AF599A-5020-C945-A48E-D560E4629C88}"/>
              </a:ext>
            </a:extLst>
          </p:cNvPr>
          <p:cNvSpPr>
            <a:spLocks noGrp="1"/>
          </p:cNvSpPr>
          <p:nvPr>
            <p:ph type="body" idx="1"/>
          </p:nvPr>
        </p:nvSpPr>
        <p:spPr>
          <a:xfrm>
            <a:off x="709825" y="631248"/>
            <a:ext cx="7747002" cy="3152700"/>
          </a:xfrm>
        </p:spPr>
        <p:txBody>
          <a:bodyPr/>
          <a:lstStyle/>
          <a:p>
            <a:pPr marL="127000" indent="0">
              <a:buNone/>
            </a:pPr>
            <a:r>
              <a:rPr lang="en-US" sz="2800" b="1" dirty="0">
                <a:solidFill>
                  <a:schemeClr val="tx1">
                    <a:lumMod val="85000"/>
                    <a:lumOff val="15000"/>
                  </a:schemeClr>
                </a:solidFill>
                <a:latin typeface="Avenir Black" panose="02000503020000020003" pitchFamily="2" charset="0"/>
              </a:rPr>
              <a:t>Create a scatterplot of </a:t>
            </a:r>
            <a:r>
              <a:rPr lang="en-US" sz="2800" b="1" dirty="0" err="1">
                <a:solidFill>
                  <a:schemeClr val="tx1">
                    <a:lumMod val="85000"/>
                    <a:lumOff val="15000"/>
                  </a:schemeClr>
                </a:solidFill>
                <a:latin typeface="Avenir Black" panose="02000503020000020003" pitchFamily="2" charset="0"/>
              </a:rPr>
              <a:t>TfSat_pct</a:t>
            </a:r>
            <a:r>
              <a:rPr lang="en-US" sz="2800" b="1" dirty="0">
                <a:solidFill>
                  <a:schemeClr val="tx1">
                    <a:lumMod val="85000"/>
                    <a:lumOff val="15000"/>
                  </a:schemeClr>
                </a:solidFill>
                <a:latin typeface="Avenir Black" panose="02000503020000020003" pitchFamily="2" charset="0"/>
              </a:rPr>
              <a:t> and </a:t>
            </a:r>
            <a:r>
              <a:rPr lang="en-US" sz="2800" b="1" dirty="0" err="1">
                <a:solidFill>
                  <a:schemeClr val="tx1">
                    <a:lumMod val="85000"/>
                    <a:lumOff val="15000"/>
                  </a:schemeClr>
                </a:solidFill>
                <a:latin typeface="Avenir Black" panose="02000503020000020003" pitchFamily="2" charset="0"/>
              </a:rPr>
              <a:t>Fe_ugdL</a:t>
            </a:r>
            <a:r>
              <a:rPr lang="en-US" sz="2800" b="1" dirty="0">
                <a:solidFill>
                  <a:schemeClr val="tx1">
                    <a:lumMod val="85000"/>
                    <a:lumOff val="15000"/>
                  </a:schemeClr>
                </a:solidFill>
                <a:latin typeface="Avenir Black" panose="02000503020000020003" pitchFamily="2" charset="0"/>
              </a:rPr>
              <a:t> with an italicized title.</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Use syntax for text to italicize the plot’s title.</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Create a new code chunk and label it.</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Write the code to create your plot.</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Execute your code.</a:t>
            </a:r>
          </a:p>
        </p:txBody>
      </p:sp>
      <p:sp>
        <p:nvSpPr>
          <p:cNvPr id="3" name="Slide Number Placeholder 2">
            <a:extLst>
              <a:ext uri="{FF2B5EF4-FFF2-40B4-BE49-F238E27FC236}">
                <a16:creationId xmlns:a16="http://schemas.microsoft.com/office/drawing/2014/main" id="{72BA2330-1DEE-A34A-8D57-C15EF78DD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3886800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B26149-6BB6-8D42-96FE-E83359EE71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dirty="0"/>
          </a:p>
        </p:txBody>
      </p:sp>
      <p:pic>
        <p:nvPicPr>
          <p:cNvPr id="3" name="Picture 2">
            <a:extLst>
              <a:ext uri="{FF2B5EF4-FFF2-40B4-BE49-F238E27FC236}">
                <a16:creationId xmlns:a16="http://schemas.microsoft.com/office/drawing/2014/main" id="{826E93A0-0B69-9F40-94F5-2A541DA860B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15962" y="1235979"/>
            <a:ext cx="7711968" cy="1546410"/>
          </a:xfrm>
          <a:prstGeom prst="rect">
            <a:avLst/>
          </a:prstGeom>
        </p:spPr>
      </p:pic>
      <p:sp>
        <p:nvSpPr>
          <p:cNvPr id="4" name="Rectangular Callout 3">
            <a:extLst>
              <a:ext uri="{FF2B5EF4-FFF2-40B4-BE49-F238E27FC236}">
                <a16:creationId xmlns:a16="http://schemas.microsoft.com/office/drawing/2014/main" id="{AA03E142-5DEC-C542-BDEB-38A4655BDD80}"/>
              </a:ext>
            </a:extLst>
          </p:cNvPr>
          <p:cNvSpPr/>
          <p:nvPr/>
        </p:nvSpPr>
        <p:spPr>
          <a:xfrm>
            <a:off x="5475301" y="509450"/>
            <a:ext cx="2009716" cy="614499"/>
          </a:xfrm>
          <a:prstGeom prst="wedgeRectCallout">
            <a:avLst>
              <a:gd name="adj1" fmla="val -48553"/>
              <a:gd name="adj2" fmla="val 876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*words* = </a:t>
            </a:r>
            <a:r>
              <a:rPr lang="en-US" sz="1800" i="1" dirty="0"/>
              <a:t>words</a:t>
            </a:r>
          </a:p>
        </p:txBody>
      </p:sp>
      <p:sp>
        <p:nvSpPr>
          <p:cNvPr id="8" name="Rectangular Callout 7">
            <a:extLst>
              <a:ext uri="{FF2B5EF4-FFF2-40B4-BE49-F238E27FC236}">
                <a16:creationId xmlns:a16="http://schemas.microsoft.com/office/drawing/2014/main" id="{6B05C42E-3AB8-434E-A596-83B7D379B35B}"/>
              </a:ext>
            </a:extLst>
          </p:cNvPr>
          <p:cNvSpPr/>
          <p:nvPr/>
        </p:nvSpPr>
        <p:spPr>
          <a:xfrm>
            <a:off x="1418636" y="3113492"/>
            <a:ext cx="7109294" cy="794029"/>
          </a:xfrm>
          <a:prstGeom prst="wedgeRectCallout">
            <a:avLst>
              <a:gd name="adj1" fmla="val -36238"/>
              <a:gd name="adj2" fmla="val -115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latin typeface="Lucida Console" panose="020B0609040504020204" pitchFamily="49" charset="0"/>
              </a:rPr>
              <a:t>ggplot</a:t>
            </a:r>
            <a:r>
              <a:rPr lang="en-US" sz="1600" dirty="0">
                <a:latin typeface="Lucida Console" panose="020B0609040504020204" pitchFamily="49" charset="0"/>
              </a:rPr>
              <a:t>(data = </a:t>
            </a:r>
            <a:r>
              <a:rPr lang="en-US" sz="1600" dirty="0">
                <a:solidFill>
                  <a:schemeClr val="bg1">
                    <a:lumMod val="75000"/>
                  </a:schemeClr>
                </a:solidFill>
                <a:latin typeface="Lucida Console" panose="020B0609040504020204" pitchFamily="49" charset="0"/>
              </a:rPr>
              <a:t>&lt;DATA&gt;</a:t>
            </a:r>
            <a:r>
              <a:rPr lang="en-US" sz="1600" dirty="0">
                <a:solidFill>
                  <a:schemeClr val="bg1"/>
                </a:solidFill>
                <a:latin typeface="Lucida Console" panose="020B0609040504020204" pitchFamily="49" charset="0"/>
              </a:rPr>
              <a:t>,</a:t>
            </a:r>
            <a:r>
              <a:rPr lang="en-US" sz="1600" dirty="0">
                <a:solidFill>
                  <a:schemeClr val="tx1">
                    <a:lumMod val="65000"/>
                    <a:lumOff val="35000"/>
                  </a:schemeClr>
                </a:solidFill>
                <a:latin typeface="Lucida Console" panose="020B0609040504020204" pitchFamily="49" charset="0"/>
              </a:rPr>
              <a:t> </a:t>
            </a:r>
            <a:r>
              <a:rPr lang="en-US" sz="1600" dirty="0" err="1">
                <a:latin typeface="Lucida Console" panose="020B0609040504020204" pitchFamily="49" charset="0"/>
              </a:rPr>
              <a:t>aes</a:t>
            </a:r>
            <a:r>
              <a:rPr lang="en-US" sz="1600" dirty="0">
                <a:latin typeface="Lucida Console" panose="020B0609040504020204" pitchFamily="49" charset="0"/>
              </a:rPr>
              <a:t>(x = </a:t>
            </a:r>
            <a:r>
              <a:rPr lang="en-US" sz="1600" dirty="0">
                <a:solidFill>
                  <a:schemeClr val="bg1">
                    <a:lumMod val="75000"/>
                  </a:schemeClr>
                </a:solidFill>
                <a:latin typeface="Lucida Console" panose="020B0609040504020204" pitchFamily="49" charset="0"/>
              </a:rPr>
              <a:t>&lt;X_DATA&gt;</a:t>
            </a:r>
            <a:r>
              <a:rPr lang="en-US" sz="1600" dirty="0">
                <a:latin typeface="Lucida Console" panose="020B0609040504020204" pitchFamily="49" charset="0"/>
              </a:rPr>
              <a:t>, y = </a:t>
            </a:r>
            <a:r>
              <a:rPr lang="en-US" sz="1600" dirty="0">
                <a:solidFill>
                  <a:schemeClr val="bg1">
                    <a:lumMod val="75000"/>
                  </a:schemeClr>
                </a:solidFill>
                <a:latin typeface="Lucida Console" panose="020B0609040504020204" pitchFamily="49" charset="0"/>
              </a:rPr>
              <a:t>&lt;Y_DATA&gt;</a:t>
            </a:r>
            <a:r>
              <a:rPr lang="en-US" sz="1600" dirty="0">
                <a:latin typeface="Lucida Console" panose="020B0609040504020204" pitchFamily="49" charset="0"/>
              </a:rPr>
              <a:t>)) +</a:t>
            </a:r>
          </a:p>
          <a:p>
            <a:r>
              <a:rPr lang="en-US" sz="1600" dirty="0">
                <a:latin typeface="Lucida Console" panose="020B0609040504020204" pitchFamily="49" charset="0"/>
              </a:rPr>
              <a:t>  </a:t>
            </a:r>
            <a:r>
              <a:rPr lang="en-US" sz="1600" dirty="0">
                <a:solidFill>
                  <a:schemeClr val="bg1">
                    <a:lumMod val="75000"/>
                  </a:schemeClr>
                </a:solidFill>
                <a:latin typeface="Lucida Console" panose="020B0609040504020204" pitchFamily="49" charset="0"/>
              </a:rPr>
              <a:t>&lt;GEOM_FUNCTION&gt;</a:t>
            </a:r>
          </a:p>
        </p:txBody>
      </p:sp>
    </p:spTree>
    <p:extLst>
      <p:ext uri="{BB962C8B-B14F-4D97-AF65-F5344CB8AC3E}">
        <p14:creationId xmlns:p14="http://schemas.microsoft.com/office/powerpoint/2010/main" val="2781991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AF599A-5020-C945-A48E-D560E4629C88}"/>
              </a:ext>
            </a:extLst>
          </p:cNvPr>
          <p:cNvSpPr>
            <a:spLocks noGrp="1"/>
          </p:cNvSpPr>
          <p:nvPr>
            <p:ph type="body" idx="1"/>
          </p:nvPr>
        </p:nvSpPr>
        <p:spPr>
          <a:xfrm>
            <a:off x="866375" y="613215"/>
            <a:ext cx="7747002" cy="3152700"/>
          </a:xfrm>
        </p:spPr>
        <p:txBody>
          <a:bodyPr/>
          <a:lstStyle/>
          <a:p>
            <a:pPr marL="127000" indent="0">
              <a:buNone/>
            </a:pPr>
            <a:r>
              <a:rPr lang="en-US" sz="2800" b="1" dirty="0">
                <a:solidFill>
                  <a:schemeClr val="tx1">
                    <a:lumMod val="85000"/>
                    <a:lumOff val="15000"/>
                  </a:schemeClr>
                </a:solidFill>
                <a:latin typeface="+mn-lt"/>
              </a:rPr>
              <a:t>Preview your document in the Viewer pane</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Preview the document</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Review it in the Viewer pane</a:t>
            </a:r>
          </a:p>
        </p:txBody>
      </p:sp>
      <p:sp>
        <p:nvSpPr>
          <p:cNvPr id="3" name="Slide Number Placeholder 2">
            <a:extLst>
              <a:ext uri="{FF2B5EF4-FFF2-40B4-BE49-F238E27FC236}">
                <a16:creationId xmlns:a16="http://schemas.microsoft.com/office/drawing/2014/main" id="{72BA2330-1DEE-A34A-8D57-C15EF78DD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3499497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B26149-6BB6-8D42-96FE-E83359EE71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dirty="0"/>
          </a:p>
        </p:txBody>
      </p:sp>
      <p:pic>
        <p:nvPicPr>
          <p:cNvPr id="3" name="Picture 2">
            <a:extLst>
              <a:ext uri="{FF2B5EF4-FFF2-40B4-BE49-F238E27FC236}">
                <a16:creationId xmlns:a16="http://schemas.microsoft.com/office/drawing/2014/main" id="{F7233599-7332-284C-8F53-D544121556C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24552" y="881165"/>
            <a:ext cx="5171393" cy="2306171"/>
          </a:xfrm>
          <a:prstGeom prst="rect">
            <a:avLst/>
          </a:prstGeom>
        </p:spPr>
      </p:pic>
      <p:sp>
        <p:nvSpPr>
          <p:cNvPr id="4" name="Down Arrow 3">
            <a:extLst>
              <a:ext uri="{FF2B5EF4-FFF2-40B4-BE49-F238E27FC236}">
                <a16:creationId xmlns:a16="http://schemas.microsoft.com/office/drawing/2014/main" id="{03167F6C-F623-024B-BBCB-D983C8D5B6AD}"/>
              </a:ext>
            </a:extLst>
          </p:cNvPr>
          <p:cNvSpPr/>
          <p:nvPr/>
        </p:nvSpPr>
        <p:spPr>
          <a:xfrm rot="8858581" flipH="1">
            <a:off x="4964357" y="1590168"/>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
        <p:nvSpPr>
          <p:cNvPr id="5" name="Rectangular Callout 4">
            <a:extLst>
              <a:ext uri="{FF2B5EF4-FFF2-40B4-BE49-F238E27FC236}">
                <a16:creationId xmlns:a16="http://schemas.microsoft.com/office/drawing/2014/main" id="{84355516-B7F2-B846-85D2-8DF0DDE6F916}"/>
              </a:ext>
            </a:extLst>
          </p:cNvPr>
          <p:cNvSpPr/>
          <p:nvPr/>
        </p:nvSpPr>
        <p:spPr>
          <a:xfrm>
            <a:off x="5399530" y="2823278"/>
            <a:ext cx="2503847" cy="738869"/>
          </a:xfrm>
          <a:prstGeom prst="wedgeRectCallout">
            <a:avLst>
              <a:gd name="adj1" fmla="val -79984"/>
              <a:gd name="adj2" fmla="val -76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This output type is for R Notebooks</a:t>
            </a:r>
          </a:p>
        </p:txBody>
      </p:sp>
    </p:spTree>
    <p:extLst>
      <p:ext uri="{BB962C8B-B14F-4D97-AF65-F5344CB8AC3E}">
        <p14:creationId xmlns:p14="http://schemas.microsoft.com/office/powerpoint/2010/main" val="2136755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3.</a:t>
            </a:r>
            <a:endParaRPr dirty="0"/>
          </a:p>
          <a:p>
            <a:pPr marL="0" lvl="0" indent="0" algn="ctr" rtl="0">
              <a:spcBef>
                <a:spcPts val="0"/>
              </a:spcBef>
              <a:spcAft>
                <a:spcPts val="0"/>
              </a:spcAft>
              <a:buNone/>
            </a:pPr>
            <a:r>
              <a:rPr lang="en" dirty="0"/>
              <a:t>Render</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Avenir Medium" panose="02000503020000020003" pitchFamily="2" charset="0"/>
              </a:rPr>
              <a:t>Finally, we’ll format our report and export it</a:t>
            </a:r>
            <a:endParaRPr dirty="0">
              <a:latin typeface="Avenir Medium" panose="02000503020000020003" pitchFamily="2" charset="0"/>
            </a:endParaRPr>
          </a:p>
        </p:txBody>
      </p:sp>
    </p:spTree>
    <p:extLst>
      <p:ext uri="{BB962C8B-B14F-4D97-AF65-F5344CB8AC3E}">
        <p14:creationId xmlns:p14="http://schemas.microsoft.com/office/powerpoint/2010/main" val="825055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A8F09A-6B14-304A-96BC-B5523CD89F8F}"/>
              </a:ext>
            </a:extLst>
          </p:cNvPr>
          <p:cNvPicPr>
            <a:picLocks noChangeAspect="1"/>
          </p:cNvPicPr>
          <p:nvPr/>
        </p:nvPicPr>
        <p:blipFill>
          <a:blip r:embed="rId2"/>
          <a:stretch>
            <a:fillRect/>
          </a:stretch>
        </p:blipFill>
        <p:spPr>
          <a:xfrm>
            <a:off x="696616" y="431891"/>
            <a:ext cx="7750769" cy="4279718"/>
          </a:xfrm>
          <a:prstGeom prst="rect">
            <a:avLst/>
          </a:prstGeom>
        </p:spPr>
      </p:pic>
    </p:spTree>
    <p:extLst>
      <p:ext uri="{BB962C8B-B14F-4D97-AF65-F5344CB8AC3E}">
        <p14:creationId xmlns:p14="http://schemas.microsoft.com/office/powerpoint/2010/main" val="2744316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D1A727-5AA7-1945-8044-3EA3FD988B0B}"/>
              </a:ext>
            </a:extLst>
          </p:cNvPr>
          <p:cNvSpPr>
            <a:spLocks noGrp="1"/>
          </p:cNvSpPr>
          <p:nvPr>
            <p:ph type="sldNum" idx="12"/>
          </p:nvPr>
        </p:nvSpPr>
        <p:spPr/>
        <p:txBody>
          <a:bodyPr/>
          <a:lstStyle/>
          <a:p>
            <a:fld id="{00000000-1234-1234-1234-123412341234}" type="slidenum">
              <a:rPr lang="en" smtClean="0"/>
              <a:pPr/>
              <a:t>4</a:t>
            </a:fld>
            <a:endParaRPr lang="en" dirty="0"/>
          </a:p>
        </p:txBody>
      </p:sp>
      <p:sp>
        <p:nvSpPr>
          <p:cNvPr id="3" name="TextBox 2">
            <a:extLst>
              <a:ext uri="{FF2B5EF4-FFF2-40B4-BE49-F238E27FC236}">
                <a16:creationId xmlns:a16="http://schemas.microsoft.com/office/drawing/2014/main" id="{214EFBCE-97DD-BE44-86EF-3694673208ED}"/>
              </a:ext>
            </a:extLst>
          </p:cNvPr>
          <p:cNvSpPr txBox="1"/>
          <p:nvPr/>
        </p:nvSpPr>
        <p:spPr>
          <a:xfrm>
            <a:off x="838200" y="1711233"/>
            <a:ext cx="3052439" cy="461665"/>
          </a:xfrm>
          <a:prstGeom prst="rect">
            <a:avLst/>
          </a:prstGeom>
          <a:noFill/>
        </p:spPr>
        <p:txBody>
          <a:bodyPr wrap="none" rtlCol="0">
            <a:spAutoFit/>
          </a:bodyPr>
          <a:lstStyle/>
          <a:p>
            <a:r>
              <a:rPr lang="en-US" sz="2400" dirty="0">
                <a:latin typeface="Avenir Medium" panose="02000503020000020003" pitchFamily="2" charset="0"/>
              </a:rPr>
              <a:t>Please open RStudio</a:t>
            </a:r>
          </a:p>
        </p:txBody>
      </p:sp>
      <p:sp>
        <p:nvSpPr>
          <p:cNvPr id="4" name="TextBox 3">
            <a:extLst>
              <a:ext uri="{FF2B5EF4-FFF2-40B4-BE49-F238E27FC236}">
                <a16:creationId xmlns:a16="http://schemas.microsoft.com/office/drawing/2014/main" id="{F1828368-D22F-2C4E-AA1B-68980943B508}"/>
              </a:ext>
            </a:extLst>
          </p:cNvPr>
          <p:cNvSpPr txBox="1"/>
          <p:nvPr/>
        </p:nvSpPr>
        <p:spPr>
          <a:xfrm>
            <a:off x="838200" y="2970603"/>
            <a:ext cx="7686720" cy="892552"/>
          </a:xfrm>
          <a:prstGeom prst="rect">
            <a:avLst/>
          </a:prstGeom>
          <a:noFill/>
        </p:spPr>
        <p:txBody>
          <a:bodyPr wrap="none" rtlCol="0">
            <a:spAutoFit/>
          </a:bodyPr>
          <a:lstStyle/>
          <a:p>
            <a:r>
              <a:rPr lang="en-US" sz="2400" dirty="0">
                <a:latin typeface="Avenir Medium" panose="02000503020000020003" pitchFamily="2" charset="0"/>
              </a:rPr>
              <a:t>Materials for today’s session:</a:t>
            </a:r>
          </a:p>
          <a:p>
            <a:r>
              <a:rPr lang="en-US" sz="2800" dirty="0">
                <a:latin typeface="Avenir Book" panose="02000503020000020003" pitchFamily="2" charset="0"/>
                <a:hlinkClick r:id="rId2"/>
              </a:rPr>
              <a:t>https://github.com/SHaymond/NU_BDSD2020</a:t>
            </a:r>
            <a:endParaRPr lang="en-US" sz="2800" dirty="0">
              <a:latin typeface="Avenir Book" panose="02000503020000020003" pitchFamily="2" charset="0"/>
            </a:endParaRPr>
          </a:p>
        </p:txBody>
      </p:sp>
      <p:sp>
        <p:nvSpPr>
          <p:cNvPr id="5" name="Google Shape;297;p42">
            <a:extLst>
              <a:ext uri="{FF2B5EF4-FFF2-40B4-BE49-F238E27FC236}">
                <a16:creationId xmlns:a16="http://schemas.microsoft.com/office/drawing/2014/main" id="{A4400EB1-ED9B-5A49-B32E-F07FBBBD4C23}"/>
              </a:ext>
            </a:extLst>
          </p:cNvPr>
          <p:cNvSpPr>
            <a:spLocks noChangeAspect="1"/>
          </p:cNvSpPr>
          <p:nvPr/>
        </p:nvSpPr>
        <p:spPr>
          <a:xfrm>
            <a:off x="7227072" y="1030659"/>
            <a:ext cx="1078289" cy="1335024"/>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600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9397E4-AA71-0D48-899F-EDD75D796D43}"/>
              </a:ext>
            </a:extLst>
          </p:cNvPr>
          <p:cNvPicPr>
            <a:picLocks noChangeAspect="1"/>
          </p:cNvPicPr>
          <p:nvPr/>
        </p:nvPicPr>
        <p:blipFill>
          <a:blip r:embed="rId2"/>
          <a:stretch>
            <a:fillRect/>
          </a:stretch>
        </p:blipFill>
        <p:spPr>
          <a:xfrm>
            <a:off x="811829" y="363106"/>
            <a:ext cx="7520343" cy="4417289"/>
          </a:xfrm>
          <a:prstGeom prst="rect">
            <a:avLst/>
          </a:prstGeom>
        </p:spPr>
      </p:pic>
    </p:spTree>
    <p:extLst>
      <p:ext uri="{BB962C8B-B14F-4D97-AF65-F5344CB8AC3E}">
        <p14:creationId xmlns:p14="http://schemas.microsoft.com/office/powerpoint/2010/main" val="1986879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D258AA-AB40-0A4C-A69D-F7BCEEE6174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41</a:t>
            </a:fld>
            <a:endParaRPr lang="en" dirty="0"/>
          </a:p>
        </p:txBody>
      </p:sp>
      <p:sp>
        <p:nvSpPr>
          <p:cNvPr id="3" name="TextBox 2">
            <a:extLst>
              <a:ext uri="{FF2B5EF4-FFF2-40B4-BE49-F238E27FC236}">
                <a16:creationId xmlns:a16="http://schemas.microsoft.com/office/drawing/2014/main" id="{6C8C074B-A43E-A840-9112-48A665128ABD}"/>
              </a:ext>
            </a:extLst>
          </p:cNvPr>
          <p:cNvSpPr txBox="1"/>
          <p:nvPr/>
        </p:nvSpPr>
        <p:spPr>
          <a:xfrm>
            <a:off x="1600794" y="3160092"/>
            <a:ext cx="6179897" cy="461665"/>
          </a:xfrm>
          <a:prstGeom prst="rect">
            <a:avLst/>
          </a:prstGeom>
          <a:noFill/>
        </p:spPr>
        <p:txBody>
          <a:bodyPr wrap="none" rtlCol="0">
            <a:spAutoFit/>
          </a:bodyPr>
          <a:lstStyle/>
          <a:p>
            <a:r>
              <a:rPr lang="en-US" sz="2400" dirty="0">
                <a:latin typeface="Avenir Book" panose="02000503020000020003" pitchFamily="2" charset="0"/>
                <a:hlinkClick r:id="rId2"/>
              </a:rPr>
              <a:t>https://rmarkdown.rstudio.com/gallery.html</a:t>
            </a:r>
            <a:endParaRPr lang="en-US" sz="2400" dirty="0">
              <a:latin typeface="Avenir Book" panose="02000503020000020003" pitchFamily="2" charset="0"/>
            </a:endParaRPr>
          </a:p>
        </p:txBody>
      </p:sp>
      <p:pic>
        <p:nvPicPr>
          <p:cNvPr id="5" name="Picture 4">
            <a:extLst>
              <a:ext uri="{FF2B5EF4-FFF2-40B4-BE49-F238E27FC236}">
                <a16:creationId xmlns:a16="http://schemas.microsoft.com/office/drawing/2014/main" id="{B628CD3F-1770-AC49-B770-DCA51CE9D453}"/>
              </a:ext>
            </a:extLst>
          </p:cNvPr>
          <p:cNvPicPr>
            <a:picLocks noChangeAspect="1"/>
          </p:cNvPicPr>
          <p:nvPr/>
        </p:nvPicPr>
        <p:blipFill>
          <a:blip r:embed="rId3"/>
          <a:stretch>
            <a:fillRect/>
          </a:stretch>
        </p:blipFill>
        <p:spPr>
          <a:xfrm>
            <a:off x="746773" y="607349"/>
            <a:ext cx="7887940" cy="2057194"/>
          </a:xfrm>
          <a:prstGeom prst="rect">
            <a:avLst/>
          </a:prstGeom>
        </p:spPr>
      </p:pic>
    </p:spTree>
    <p:extLst>
      <p:ext uri="{BB962C8B-B14F-4D97-AF65-F5344CB8AC3E}">
        <p14:creationId xmlns:p14="http://schemas.microsoft.com/office/powerpoint/2010/main" val="4161200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2"/>
          <p:cNvSpPr txBox="1">
            <a:spLocks noGrp="1"/>
          </p:cNvSpPr>
          <p:nvPr>
            <p:ph type="subTitle" idx="4294967295"/>
          </p:nvPr>
        </p:nvSpPr>
        <p:spPr>
          <a:xfrm>
            <a:off x="5501460" y="1455518"/>
            <a:ext cx="2636700" cy="20234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600" dirty="0"/>
              <a:t>Export our Report</a:t>
            </a:r>
            <a:endParaRPr sz="4600" dirty="0"/>
          </a:p>
        </p:txBody>
      </p:sp>
      <p:sp>
        <p:nvSpPr>
          <p:cNvPr id="107" name="Google Shape;107;p2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42</a:t>
            </a:fld>
            <a:endParaRPr dirty="0"/>
          </a:p>
        </p:txBody>
      </p:sp>
      <p:pic>
        <p:nvPicPr>
          <p:cNvPr id="3" name="Picture 2">
            <a:extLst>
              <a:ext uri="{FF2B5EF4-FFF2-40B4-BE49-F238E27FC236}">
                <a16:creationId xmlns:a16="http://schemas.microsoft.com/office/drawing/2014/main" id="{92332296-2D5A-4248-98B1-E705C49354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292" y="917484"/>
            <a:ext cx="4346845" cy="35102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Down Arrow 3">
            <a:extLst>
              <a:ext uri="{FF2B5EF4-FFF2-40B4-BE49-F238E27FC236}">
                <a16:creationId xmlns:a16="http://schemas.microsoft.com/office/drawing/2014/main" id="{CD1FBF1C-AB4E-6F47-8533-3CAE6C58AA63}"/>
              </a:ext>
            </a:extLst>
          </p:cNvPr>
          <p:cNvSpPr/>
          <p:nvPr/>
        </p:nvSpPr>
        <p:spPr>
          <a:xfrm rot="7500395">
            <a:off x="2656713" y="2410537"/>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Tree>
    <p:extLst>
      <p:ext uri="{BB962C8B-B14F-4D97-AF65-F5344CB8AC3E}">
        <p14:creationId xmlns:p14="http://schemas.microsoft.com/office/powerpoint/2010/main" val="3610270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8"/>
          <p:cNvSpPr/>
          <p:nvPr/>
        </p:nvSpPr>
        <p:spPr>
          <a:xfrm>
            <a:off x="4060350" y="927851"/>
            <a:ext cx="4232737" cy="329523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8"/>
          <p:cNvSpPr/>
          <p:nvPr/>
        </p:nvSpPr>
        <p:spPr>
          <a:xfrm>
            <a:off x="4237480" y="1102846"/>
            <a:ext cx="3878700" cy="247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B5394"/>
                </a:solidFill>
                <a:latin typeface="Pangolin"/>
                <a:ea typeface="Pangolin"/>
                <a:cs typeface="Pangolin"/>
                <a:sym typeface="Pangolin"/>
              </a:rPr>
              <a:t>Place your screenshot here</a:t>
            </a:r>
            <a:endParaRPr sz="1000">
              <a:solidFill>
                <a:srgbClr val="0B5394"/>
              </a:solidFill>
              <a:latin typeface="Pangolin"/>
              <a:ea typeface="Pangolin"/>
              <a:cs typeface="Pangolin"/>
              <a:sym typeface="Pangolin"/>
            </a:endParaRPr>
          </a:p>
        </p:txBody>
      </p:sp>
      <p:sp>
        <p:nvSpPr>
          <p:cNvPr id="254" name="Google Shape;254;p38"/>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43</a:t>
            </a:fld>
            <a:endParaRPr dirty="0"/>
          </a:p>
        </p:txBody>
      </p:sp>
      <p:sp>
        <p:nvSpPr>
          <p:cNvPr id="255" name="Google Shape;255;p38"/>
          <p:cNvSpPr txBox="1">
            <a:spLocks noGrp="1"/>
          </p:cNvSpPr>
          <p:nvPr>
            <p:ph type="body" idx="4294967295"/>
          </p:nvPr>
        </p:nvSpPr>
        <p:spPr>
          <a:xfrm>
            <a:off x="866375" y="1307525"/>
            <a:ext cx="2906972" cy="30630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 sz="2400" dirty="0">
              <a:latin typeface="+mn-lt"/>
            </a:endParaRPr>
          </a:p>
          <a:p>
            <a:pPr marL="285750" indent="-285750">
              <a:buFont typeface="Arial" panose="020B0604020202020204" pitchFamily="34" charset="0"/>
              <a:buChar char="•"/>
            </a:pPr>
            <a:r>
              <a:rPr lang="en" sz="2400" dirty="0">
                <a:latin typeface="Avenir Book" panose="02000503020000020003" pitchFamily="2" charset="0"/>
              </a:rPr>
              <a:t>Customization</a:t>
            </a:r>
          </a:p>
          <a:p>
            <a:pPr marL="285750" indent="-285750">
              <a:buFont typeface="Arial" panose="020B0604020202020204" pitchFamily="34" charset="0"/>
              <a:buChar char="•"/>
            </a:pPr>
            <a:r>
              <a:rPr lang="en-US" sz="2400" dirty="0">
                <a:latin typeface="Avenir Book" panose="02000503020000020003" pitchFamily="2" charset="0"/>
              </a:rPr>
              <a:t>Distribution</a:t>
            </a:r>
            <a:endParaRPr lang="en" sz="2400" dirty="0">
              <a:latin typeface="Avenir Book" panose="02000503020000020003" pitchFamily="2" charset="0"/>
            </a:endParaRPr>
          </a:p>
          <a:p>
            <a:pPr marL="285750" indent="-285750">
              <a:buFont typeface="Arial" panose="020B0604020202020204" pitchFamily="34" charset="0"/>
              <a:buChar char="•"/>
            </a:pPr>
            <a:r>
              <a:rPr lang="en" sz="2400" dirty="0">
                <a:latin typeface="Avenir Book" panose="02000503020000020003" pitchFamily="2" charset="0"/>
              </a:rPr>
              <a:t>Interactivity</a:t>
            </a:r>
          </a:p>
        </p:txBody>
      </p:sp>
      <p:sp>
        <p:nvSpPr>
          <p:cNvPr id="256" name="Google Shape;256;p38"/>
          <p:cNvSpPr txBox="1">
            <a:spLocks noGrp="1"/>
          </p:cNvSpPr>
          <p:nvPr>
            <p:ph type="title" idx="4294967295"/>
          </p:nvPr>
        </p:nvSpPr>
        <p:spPr>
          <a:xfrm>
            <a:off x="866375" y="358375"/>
            <a:ext cx="39750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venir Black" panose="02000503020000020003" pitchFamily="2" charset="0"/>
              </a:rPr>
              <a:t>HTML Reports</a:t>
            </a:r>
            <a:endParaRPr dirty="0">
              <a:latin typeface="Avenir Black" panose="02000503020000020003" pitchFamily="2" charset="0"/>
            </a:endParaRPr>
          </a:p>
        </p:txBody>
      </p:sp>
      <p:pic>
        <p:nvPicPr>
          <p:cNvPr id="5" name="Picture 4">
            <a:extLst>
              <a:ext uri="{FF2B5EF4-FFF2-40B4-BE49-F238E27FC236}">
                <a16:creationId xmlns:a16="http://schemas.microsoft.com/office/drawing/2014/main" id="{62DD29AD-9621-4C44-8939-15D0B4B39E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37480" y="1099720"/>
            <a:ext cx="3896341" cy="250307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title" idx="4294967295"/>
          </p:nvPr>
        </p:nvSpPr>
        <p:spPr>
          <a:xfrm>
            <a:off x="866375" y="358385"/>
            <a:ext cx="5626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Avenir Black" panose="02000503020000020003" pitchFamily="2" charset="0"/>
              </a:rPr>
              <a:t>We did it!</a:t>
            </a:r>
            <a:endParaRPr dirty="0">
              <a:latin typeface="Avenir Black" panose="02000503020000020003" pitchFamily="2" charset="0"/>
            </a:endParaRPr>
          </a:p>
        </p:txBody>
      </p:sp>
      <p:sp>
        <p:nvSpPr>
          <p:cNvPr id="197" name="Google Shape;197;p32"/>
          <p:cNvSpPr/>
          <p:nvPr/>
        </p:nvSpPr>
        <p:spPr>
          <a:xfrm>
            <a:off x="812321" y="1494532"/>
            <a:ext cx="2154900" cy="2315400"/>
          </a:xfrm>
          <a:prstGeom prst="homePlate">
            <a:avLst>
              <a:gd name="adj" fmla="val 30129"/>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B5394"/>
                </a:solidFill>
                <a:latin typeface="Pangolin"/>
                <a:ea typeface="Pangolin"/>
                <a:cs typeface="Pangolin"/>
                <a:sym typeface="Pangolin"/>
              </a:rPr>
              <a:t>Organize</a:t>
            </a:r>
            <a:endParaRPr sz="1800" dirty="0">
              <a:solidFill>
                <a:srgbClr val="0B5394"/>
              </a:solidFill>
              <a:latin typeface="Pangolin"/>
              <a:ea typeface="Pangolin"/>
              <a:cs typeface="Pangolin"/>
              <a:sym typeface="Pangolin"/>
            </a:endParaRPr>
          </a:p>
        </p:txBody>
      </p:sp>
      <p:sp>
        <p:nvSpPr>
          <p:cNvPr id="198" name="Google Shape;198;p32"/>
          <p:cNvSpPr/>
          <p:nvPr/>
        </p:nvSpPr>
        <p:spPr>
          <a:xfrm>
            <a:off x="2430461" y="1494532"/>
            <a:ext cx="2347679" cy="2315400"/>
          </a:xfrm>
          <a:prstGeom prst="chevron">
            <a:avLst>
              <a:gd name="adj" fmla="val 29853"/>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rgbClr val="0B5394"/>
                </a:solidFill>
                <a:latin typeface="Pangolin"/>
                <a:ea typeface="Pangolin"/>
                <a:cs typeface="Pangolin"/>
                <a:sym typeface="Pangolin"/>
              </a:rPr>
              <a:t>Analyze</a:t>
            </a:r>
            <a:endParaRPr sz="1800" dirty="0">
              <a:solidFill>
                <a:srgbClr val="0B5394"/>
              </a:solidFill>
              <a:latin typeface="Pangolin"/>
              <a:ea typeface="Pangolin"/>
              <a:cs typeface="Pangolin"/>
              <a:sym typeface="Pangolin"/>
            </a:endParaRPr>
          </a:p>
        </p:txBody>
      </p:sp>
      <p:sp>
        <p:nvSpPr>
          <p:cNvPr id="199" name="Google Shape;199;p32"/>
          <p:cNvSpPr/>
          <p:nvPr/>
        </p:nvSpPr>
        <p:spPr>
          <a:xfrm>
            <a:off x="4246160" y="1494532"/>
            <a:ext cx="2207226" cy="2315400"/>
          </a:xfrm>
          <a:prstGeom prst="chevron">
            <a:avLst>
              <a:gd name="adj" fmla="val 29853"/>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rgbClr val="0B5394"/>
                </a:solidFill>
                <a:latin typeface="Pangolin"/>
                <a:ea typeface="Pangolin"/>
                <a:cs typeface="Pangolin"/>
                <a:sym typeface="Pangolin"/>
              </a:rPr>
              <a:t>Render</a:t>
            </a:r>
            <a:endParaRPr sz="1800" dirty="0">
              <a:solidFill>
                <a:srgbClr val="0B5394"/>
              </a:solidFill>
              <a:latin typeface="Pangolin"/>
              <a:ea typeface="Pangolin"/>
              <a:cs typeface="Pangolin"/>
              <a:sym typeface="Pangolin"/>
            </a:endParaRPr>
          </a:p>
        </p:txBody>
      </p:sp>
      <p:sp>
        <p:nvSpPr>
          <p:cNvPr id="200" name="Google Shape;200;p3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44</a:t>
            </a:fld>
            <a:endParaRPr dirty="0"/>
          </a:p>
        </p:txBody>
      </p:sp>
      <p:sp>
        <p:nvSpPr>
          <p:cNvPr id="8" name="Google Shape;334;p42">
            <a:extLst>
              <a:ext uri="{FF2B5EF4-FFF2-40B4-BE49-F238E27FC236}">
                <a16:creationId xmlns:a16="http://schemas.microsoft.com/office/drawing/2014/main" id="{0C543F3F-40D8-D74C-8EDE-8E67FBE0D94D}"/>
              </a:ext>
            </a:extLst>
          </p:cNvPr>
          <p:cNvSpPr>
            <a:spLocks noChangeAspect="1"/>
          </p:cNvSpPr>
          <p:nvPr/>
        </p:nvSpPr>
        <p:spPr>
          <a:xfrm>
            <a:off x="6906396" y="970137"/>
            <a:ext cx="1651857" cy="1336176"/>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itle 26">
            <a:extLst>
              <a:ext uri="{FF2B5EF4-FFF2-40B4-BE49-F238E27FC236}">
                <a16:creationId xmlns:a16="http://schemas.microsoft.com/office/drawing/2014/main" id="{B4C28E4B-5F2A-DE46-8F69-5CC2EDEB22E5}"/>
              </a:ext>
            </a:extLst>
          </p:cNvPr>
          <p:cNvSpPr txBox="1">
            <a:spLocks/>
          </p:cNvSpPr>
          <p:nvPr/>
        </p:nvSpPr>
        <p:spPr>
          <a:xfrm>
            <a:off x="2611848" y="3706114"/>
            <a:ext cx="2174340" cy="51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1pPr>
            <a:lvl2pPr marR="0" lvl="1"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2pPr>
            <a:lvl3pPr marR="0" lvl="2"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3pPr>
            <a:lvl4pPr marR="0" lvl="3"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4pPr>
            <a:lvl5pPr marR="0" lvl="4"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5pPr>
            <a:lvl6pPr marR="0" lvl="5"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6pPr>
            <a:lvl7pPr marR="0" lvl="6"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7pPr>
            <a:lvl8pPr marR="0" lvl="7"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8pPr>
            <a:lvl9pPr marR="0" lvl="8"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9pPr>
          </a:lstStyle>
          <a:p>
            <a:r>
              <a:rPr lang="en-US" sz="1800" dirty="0">
                <a:latin typeface="Avenir Book" panose="02000503020000020003" pitchFamily="2" charset="0"/>
              </a:rPr>
              <a:t>R Notebook</a:t>
            </a:r>
          </a:p>
        </p:txBody>
      </p:sp>
      <p:sp>
        <p:nvSpPr>
          <p:cNvPr id="11" name="Title 26">
            <a:extLst>
              <a:ext uri="{FF2B5EF4-FFF2-40B4-BE49-F238E27FC236}">
                <a16:creationId xmlns:a16="http://schemas.microsoft.com/office/drawing/2014/main" id="{C1AC1498-4705-4B4B-8684-408A4DF76232}"/>
              </a:ext>
            </a:extLst>
          </p:cNvPr>
          <p:cNvSpPr txBox="1">
            <a:spLocks/>
          </p:cNvSpPr>
          <p:nvPr/>
        </p:nvSpPr>
        <p:spPr>
          <a:xfrm>
            <a:off x="787997" y="3706114"/>
            <a:ext cx="2174340" cy="51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1pPr>
            <a:lvl2pPr marR="0" lvl="1"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2pPr>
            <a:lvl3pPr marR="0" lvl="2"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3pPr>
            <a:lvl4pPr marR="0" lvl="3"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4pPr>
            <a:lvl5pPr marR="0" lvl="4"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5pPr>
            <a:lvl6pPr marR="0" lvl="5"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6pPr>
            <a:lvl7pPr marR="0" lvl="6"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7pPr>
            <a:lvl8pPr marR="0" lvl="7"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8pPr>
            <a:lvl9pPr marR="0" lvl="8"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9pPr>
          </a:lstStyle>
          <a:p>
            <a:r>
              <a:rPr lang="en-US" sz="1800" dirty="0">
                <a:latin typeface="Avenir Book" panose="02000503020000020003" pitchFamily="2" charset="0"/>
              </a:rPr>
              <a:t>R Project</a:t>
            </a:r>
          </a:p>
        </p:txBody>
      </p:sp>
      <p:sp>
        <p:nvSpPr>
          <p:cNvPr id="12" name="Title 26">
            <a:extLst>
              <a:ext uri="{FF2B5EF4-FFF2-40B4-BE49-F238E27FC236}">
                <a16:creationId xmlns:a16="http://schemas.microsoft.com/office/drawing/2014/main" id="{00D57DDF-D181-6349-AD10-A876A332AD0B}"/>
              </a:ext>
            </a:extLst>
          </p:cNvPr>
          <p:cNvSpPr txBox="1">
            <a:spLocks/>
          </p:cNvSpPr>
          <p:nvPr/>
        </p:nvSpPr>
        <p:spPr>
          <a:xfrm>
            <a:off x="4403327" y="3706114"/>
            <a:ext cx="2174340" cy="51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1pPr>
            <a:lvl2pPr marR="0" lvl="1"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2pPr>
            <a:lvl3pPr marR="0" lvl="2"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3pPr>
            <a:lvl4pPr marR="0" lvl="3"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4pPr>
            <a:lvl5pPr marR="0" lvl="4"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5pPr>
            <a:lvl6pPr marR="0" lvl="5"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6pPr>
            <a:lvl7pPr marR="0" lvl="6"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7pPr>
            <a:lvl8pPr marR="0" lvl="7"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8pPr>
            <a:lvl9pPr marR="0" lvl="8"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9pPr>
          </a:lstStyle>
          <a:p>
            <a:r>
              <a:rPr lang="en-US" sz="1800" dirty="0">
                <a:latin typeface="Avenir Book" panose="02000503020000020003" pitchFamily="2" charset="0"/>
              </a:rPr>
              <a:t>R Notebook</a:t>
            </a:r>
          </a:p>
        </p:txBody>
      </p:sp>
    </p:spTree>
    <p:extLst>
      <p:ext uri="{BB962C8B-B14F-4D97-AF65-F5344CB8AC3E}">
        <p14:creationId xmlns:p14="http://schemas.microsoft.com/office/powerpoint/2010/main" val="1005372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BONUS!</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Avenir Medium" panose="02000503020000020003" pitchFamily="2" charset="0"/>
              </a:rPr>
              <a:t>Add customization and interactivity</a:t>
            </a:r>
            <a:endParaRPr dirty="0">
              <a:latin typeface="Avenir Medium" panose="02000503020000020003" pitchFamily="2" charset="0"/>
            </a:endParaRPr>
          </a:p>
        </p:txBody>
      </p:sp>
    </p:spTree>
    <p:extLst>
      <p:ext uri="{BB962C8B-B14F-4D97-AF65-F5344CB8AC3E}">
        <p14:creationId xmlns:p14="http://schemas.microsoft.com/office/powerpoint/2010/main" val="769288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550F1B-E69B-A449-9A8C-A895E3B7621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46</a:t>
            </a:fld>
            <a:endParaRPr lang="en" dirty="0"/>
          </a:p>
        </p:txBody>
      </p:sp>
      <p:pic>
        <p:nvPicPr>
          <p:cNvPr id="8" name="Picture 7">
            <a:extLst>
              <a:ext uri="{FF2B5EF4-FFF2-40B4-BE49-F238E27FC236}">
                <a16:creationId xmlns:a16="http://schemas.microsoft.com/office/drawing/2014/main" id="{8669780F-19B5-0F4B-96F9-5E16251DFD9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0231"/>
            <a:ext cx="9144000" cy="4543037"/>
          </a:xfrm>
          <a:prstGeom prst="rect">
            <a:avLst/>
          </a:prstGeom>
        </p:spPr>
      </p:pic>
      <p:sp>
        <p:nvSpPr>
          <p:cNvPr id="9" name="TextBox 8">
            <a:extLst>
              <a:ext uri="{FF2B5EF4-FFF2-40B4-BE49-F238E27FC236}">
                <a16:creationId xmlns:a16="http://schemas.microsoft.com/office/drawing/2014/main" id="{B697090E-230F-234E-90F8-8D35BA943CA2}"/>
              </a:ext>
            </a:extLst>
          </p:cNvPr>
          <p:cNvSpPr txBox="1"/>
          <p:nvPr/>
        </p:nvSpPr>
        <p:spPr>
          <a:xfrm>
            <a:off x="3526972" y="4114965"/>
            <a:ext cx="4717345" cy="400110"/>
          </a:xfrm>
          <a:prstGeom prst="rect">
            <a:avLst/>
          </a:prstGeom>
          <a:noFill/>
        </p:spPr>
        <p:txBody>
          <a:bodyPr wrap="square" rtlCol="0">
            <a:spAutoFit/>
          </a:bodyPr>
          <a:lstStyle/>
          <a:p>
            <a:r>
              <a:rPr lang="en-US" sz="2000" dirty="0">
                <a:latin typeface="Avenir Book" panose="02000503020000020003" pitchFamily="2" charset="0"/>
                <a:hlinkClick r:id="rId3"/>
              </a:rPr>
              <a:t>https://holtzy.github.io/Pimp-my-rmd/</a:t>
            </a:r>
            <a:endParaRPr lang="en-US" sz="2000" dirty="0">
              <a:latin typeface="Avenir Book" panose="02000503020000020003" pitchFamily="2" charset="0"/>
            </a:endParaRPr>
          </a:p>
        </p:txBody>
      </p:sp>
    </p:spTree>
    <p:extLst>
      <p:ext uri="{BB962C8B-B14F-4D97-AF65-F5344CB8AC3E}">
        <p14:creationId xmlns:p14="http://schemas.microsoft.com/office/powerpoint/2010/main" val="1196306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EB39643-7489-284A-AE1D-E27C5148154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47</a:t>
            </a:fld>
            <a:endParaRPr lang="en" dirty="0"/>
          </a:p>
        </p:txBody>
      </p:sp>
      <p:pic>
        <p:nvPicPr>
          <p:cNvPr id="8" name="Picture 7">
            <a:extLst>
              <a:ext uri="{FF2B5EF4-FFF2-40B4-BE49-F238E27FC236}">
                <a16:creationId xmlns:a16="http://schemas.microsoft.com/office/drawing/2014/main" id="{B6C6216D-E7F3-B544-82D2-4BF7D7FB9B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77" y="585675"/>
            <a:ext cx="7831810" cy="2814750"/>
          </a:xfrm>
          <a:prstGeom prst="rect">
            <a:avLst/>
          </a:prstGeom>
        </p:spPr>
      </p:pic>
      <p:sp>
        <p:nvSpPr>
          <p:cNvPr id="9" name="TextBox 8">
            <a:extLst>
              <a:ext uri="{FF2B5EF4-FFF2-40B4-BE49-F238E27FC236}">
                <a16:creationId xmlns:a16="http://schemas.microsoft.com/office/drawing/2014/main" id="{3A96A1CE-506B-C24D-8DFE-BA4944AD961E}"/>
              </a:ext>
            </a:extLst>
          </p:cNvPr>
          <p:cNvSpPr txBox="1"/>
          <p:nvPr/>
        </p:nvSpPr>
        <p:spPr>
          <a:xfrm>
            <a:off x="802378" y="3739651"/>
            <a:ext cx="7539243" cy="400110"/>
          </a:xfrm>
          <a:prstGeom prst="rect">
            <a:avLst/>
          </a:prstGeom>
          <a:noFill/>
        </p:spPr>
        <p:txBody>
          <a:bodyPr wrap="none" rtlCol="0">
            <a:spAutoFit/>
          </a:bodyPr>
          <a:lstStyle/>
          <a:p>
            <a:r>
              <a:rPr lang="en-US" sz="2000" dirty="0">
                <a:latin typeface="Avenir Book" panose="02000503020000020003" pitchFamily="2" charset="0"/>
                <a:hlinkClick r:id="rId3"/>
              </a:rPr>
              <a:t>https://www.datadreaming.org/post/r-markdown-theme-gallery/</a:t>
            </a:r>
            <a:endParaRPr lang="en-US" sz="2000" dirty="0">
              <a:latin typeface="Avenir Book" panose="02000503020000020003" pitchFamily="2" charset="0"/>
            </a:endParaRPr>
          </a:p>
        </p:txBody>
      </p:sp>
    </p:spTree>
    <p:extLst>
      <p:ext uri="{BB962C8B-B14F-4D97-AF65-F5344CB8AC3E}">
        <p14:creationId xmlns:p14="http://schemas.microsoft.com/office/powerpoint/2010/main" val="419034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097236-956E-1C45-8300-CD8C5214840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dirty="0"/>
          </a:p>
        </p:txBody>
      </p:sp>
      <p:pic>
        <p:nvPicPr>
          <p:cNvPr id="4" name="Picture 3">
            <a:extLst>
              <a:ext uri="{FF2B5EF4-FFF2-40B4-BE49-F238E27FC236}">
                <a16:creationId xmlns:a16="http://schemas.microsoft.com/office/drawing/2014/main" id="{9E8C7A16-2B81-7A47-9585-0DCB2CB7B4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4351"/>
            <a:ext cx="9144000" cy="4914797"/>
          </a:xfrm>
          <a:prstGeom prst="rect">
            <a:avLst/>
          </a:prstGeom>
        </p:spPr>
      </p:pic>
      <p:sp>
        <p:nvSpPr>
          <p:cNvPr id="5" name="TextBox 4">
            <a:extLst>
              <a:ext uri="{FF2B5EF4-FFF2-40B4-BE49-F238E27FC236}">
                <a16:creationId xmlns:a16="http://schemas.microsoft.com/office/drawing/2014/main" id="{0E6BDA7E-4898-8D42-98F7-920CC2928536}"/>
              </a:ext>
            </a:extLst>
          </p:cNvPr>
          <p:cNvSpPr txBox="1"/>
          <p:nvPr/>
        </p:nvSpPr>
        <p:spPr>
          <a:xfrm>
            <a:off x="4804350" y="142927"/>
            <a:ext cx="4339650" cy="338554"/>
          </a:xfrm>
          <a:prstGeom prst="rect">
            <a:avLst/>
          </a:prstGeom>
          <a:noFill/>
        </p:spPr>
        <p:txBody>
          <a:bodyPr wrap="none" rtlCol="0">
            <a:spAutoFit/>
          </a:bodyPr>
          <a:lstStyle/>
          <a:p>
            <a:r>
              <a:rPr lang="en-US" sz="1600" dirty="0">
                <a:solidFill>
                  <a:schemeClr val="bg1"/>
                </a:solidFill>
                <a:hlinkClick r:id="rId3">
                  <a:extLst>
                    <a:ext uri="{A12FA001-AC4F-418D-AE19-62706E023703}">
                      <ahyp:hlinkClr xmlns:ahyp="http://schemas.microsoft.com/office/drawing/2018/hyperlinkcolor" val="tx"/>
                    </a:ext>
                  </a:extLst>
                </a:hlinkClick>
              </a:rPr>
              <a:t>https://rmarkdown.rstudio.com/flexdashboard/</a:t>
            </a:r>
            <a:endParaRPr lang="en-US" sz="1600" dirty="0">
              <a:solidFill>
                <a:schemeClr val="bg1"/>
              </a:solidFill>
            </a:endParaRPr>
          </a:p>
        </p:txBody>
      </p:sp>
    </p:spTree>
    <p:extLst>
      <p:ext uri="{BB962C8B-B14F-4D97-AF65-F5344CB8AC3E}">
        <p14:creationId xmlns:p14="http://schemas.microsoft.com/office/powerpoint/2010/main" val="2673830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2FA09E-5539-B44D-B20C-43F54174967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49</a:t>
            </a:fld>
            <a:endParaRPr lang="en" dirty="0"/>
          </a:p>
        </p:txBody>
      </p:sp>
      <p:pic>
        <p:nvPicPr>
          <p:cNvPr id="4" name="Picture 3">
            <a:extLst>
              <a:ext uri="{FF2B5EF4-FFF2-40B4-BE49-F238E27FC236}">
                <a16:creationId xmlns:a16="http://schemas.microsoft.com/office/drawing/2014/main" id="{5516204B-C5C0-DC4D-91BE-C09DDC91A3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43823"/>
            <a:ext cx="9144000" cy="4655853"/>
          </a:xfrm>
          <a:prstGeom prst="rect">
            <a:avLst/>
          </a:prstGeom>
        </p:spPr>
      </p:pic>
      <p:sp>
        <p:nvSpPr>
          <p:cNvPr id="5" name="TextBox 4">
            <a:extLst>
              <a:ext uri="{FF2B5EF4-FFF2-40B4-BE49-F238E27FC236}">
                <a16:creationId xmlns:a16="http://schemas.microsoft.com/office/drawing/2014/main" id="{6531441B-F7C4-964E-87BC-083C180E9EDF}"/>
              </a:ext>
            </a:extLst>
          </p:cNvPr>
          <p:cNvSpPr txBox="1"/>
          <p:nvPr/>
        </p:nvSpPr>
        <p:spPr>
          <a:xfrm>
            <a:off x="6733309" y="403761"/>
            <a:ext cx="1827744" cy="369332"/>
          </a:xfrm>
          <a:prstGeom prst="rect">
            <a:avLst/>
          </a:prstGeom>
          <a:noFill/>
        </p:spPr>
        <p:txBody>
          <a:bodyPr wrap="none" rtlCol="0">
            <a:spAutoFit/>
          </a:bodyPr>
          <a:lstStyle/>
          <a:p>
            <a:r>
              <a:rPr lang="en-US" sz="1800" dirty="0">
                <a:solidFill>
                  <a:schemeClr val="bg1"/>
                </a:solidFill>
                <a:latin typeface="Avenir Book" panose="02000503020000020003" pitchFamily="2" charset="0"/>
                <a:hlinkClick r:id="rId3">
                  <a:extLst>
                    <a:ext uri="{A12FA001-AC4F-418D-AE19-62706E023703}">
                      <ahyp:hlinkClr xmlns:ahyp="http://schemas.microsoft.com/office/drawing/2018/hyperlinkcolor" val="tx"/>
                    </a:ext>
                  </a:extLst>
                </a:hlinkClick>
              </a:rPr>
              <a:t>https://plot.ly/r/</a:t>
            </a:r>
            <a:endParaRPr lang="en-US" sz="18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866537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674F-8CC3-AC49-88AA-5C806D3019E8}"/>
              </a:ext>
            </a:extLst>
          </p:cNvPr>
          <p:cNvSpPr>
            <a:spLocks noGrp="1"/>
          </p:cNvSpPr>
          <p:nvPr>
            <p:ph type="title"/>
          </p:nvPr>
        </p:nvSpPr>
        <p:spPr/>
        <p:txBody>
          <a:bodyPr/>
          <a:lstStyle/>
          <a:p>
            <a:r>
              <a:rPr lang="en-US" b="1" dirty="0">
                <a:latin typeface="Avenir Black" panose="02000503020000020003" pitchFamily="2" charset="0"/>
                <a:ea typeface="Helvetica Neue" panose="02000503000000020004" pitchFamily="2" charset="0"/>
                <a:cs typeface="Helvetica Neue" panose="02000503000000020004" pitchFamily="2" charset="0"/>
              </a:rPr>
              <a:t>A familiar scenario?</a:t>
            </a:r>
          </a:p>
        </p:txBody>
      </p:sp>
      <p:sp>
        <p:nvSpPr>
          <p:cNvPr id="3" name="Slide Number Placeholder 2">
            <a:extLst>
              <a:ext uri="{FF2B5EF4-FFF2-40B4-BE49-F238E27FC236}">
                <a16:creationId xmlns:a16="http://schemas.microsoft.com/office/drawing/2014/main" id="{48A5B5A1-427D-DB49-92C1-3D665A56D12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dirty="0"/>
          </a:p>
        </p:txBody>
      </p:sp>
      <p:pic>
        <p:nvPicPr>
          <p:cNvPr id="6" name="Picture 5">
            <a:extLst>
              <a:ext uri="{FF2B5EF4-FFF2-40B4-BE49-F238E27FC236}">
                <a16:creationId xmlns:a16="http://schemas.microsoft.com/office/drawing/2014/main" id="{9DEE4A81-610B-574D-8DAA-D757A63BC6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6824" y="1605436"/>
            <a:ext cx="3400500" cy="1984884"/>
          </a:xfrm>
          <a:prstGeom prst="rect">
            <a:avLst/>
          </a:prstGeom>
        </p:spPr>
      </p:pic>
      <p:pic>
        <p:nvPicPr>
          <p:cNvPr id="10" name="Picture 9">
            <a:extLst>
              <a:ext uri="{FF2B5EF4-FFF2-40B4-BE49-F238E27FC236}">
                <a16:creationId xmlns:a16="http://schemas.microsoft.com/office/drawing/2014/main" id="{D561C393-1E80-2640-B7E9-B077B833E3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8326" y="1411720"/>
            <a:ext cx="3186800" cy="2676293"/>
          </a:xfrm>
          <a:prstGeom prst="rect">
            <a:avLst/>
          </a:prstGeom>
        </p:spPr>
      </p:pic>
      <p:sp>
        <p:nvSpPr>
          <p:cNvPr id="11" name="Striped Right Arrow 10">
            <a:extLst>
              <a:ext uri="{FF2B5EF4-FFF2-40B4-BE49-F238E27FC236}">
                <a16:creationId xmlns:a16="http://schemas.microsoft.com/office/drawing/2014/main" id="{5E19EC42-BCE6-C046-A1DF-0F1B4BCBD13A}"/>
              </a:ext>
            </a:extLst>
          </p:cNvPr>
          <p:cNvSpPr/>
          <p:nvPr/>
        </p:nvSpPr>
        <p:spPr>
          <a:xfrm>
            <a:off x="4323805" y="2468882"/>
            <a:ext cx="979715" cy="509452"/>
          </a:xfrm>
          <a:prstGeom prst="stripedRightArrow">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Google Shape;64;p17">
            <a:extLst>
              <a:ext uri="{FF2B5EF4-FFF2-40B4-BE49-F238E27FC236}">
                <a16:creationId xmlns:a16="http://schemas.microsoft.com/office/drawing/2014/main" id="{1D8FB14D-9B6A-3B4B-8127-70C770186FA3}"/>
              </a:ext>
            </a:extLst>
          </p:cNvPr>
          <p:cNvSpPr txBox="1">
            <a:spLocks noGrp="1"/>
          </p:cNvSpPr>
          <p:nvPr>
            <p:ph type="body" idx="1"/>
          </p:nvPr>
        </p:nvSpPr>
        <p:spPr>
          <a:xfrm>
            <a:off x="4547986" y="1813644"/>
            <a:ext cx="531351" cy="9919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4000" b="1" dirty="0"/>
              <a:t>?</a:t>
            </a:r>
            <a:endParaRPr sz="4800" dirty="0"/>
          </a:p>
        </p:txBody>
      </p:sp>
    </p:spTree>
    <p:extLst>
      <p:ext uri="{BB962C8B-B14F-4D97-AF65-F5344CB8AC3E}">
        <p14:creationId xmlns:p14="http://schemas.microsoft.com/office/powerpoint/2010/main" val="1167313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A7F3BC-D3E0-1D46-8EED-88442C15B47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50</a:t>
            </a:fld>
            <a:endParaRPr lang="en" dirty="0"/>
          </a:p>
        </p:txBody>
      </p:sp>
      <p:pic>
        <p:nvPicPr>
          <p:cNvPr id="4" name="Picture 3">
            <a:extLst>
              <a:ext uri="{FF2B5EF4-FFF2-40B4-BE49-F238E27FC236}">
                <a16:creationId xmlns:a16="http://schemas.microsoft.com/office/drawing/2014/main" id="{1D9EA7E9-4288-E94D-A8E5-569B8A5B7F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67870"/>
            <a:ext cx="9144000" cy="4407759"/>
          </a:xfrm>
          <a:prstGeom prst="rect">
            <a:avLst/>
          </a:prstGeom>
        </p:spPr>
      </p:pic>
      <p:sp>
        <p:nvSpPr>
          <p:cNvPr id="5" name="TextBox 4">
            <a:extLst>
              <a:ext uri="{FF2B5EF4-FFF2-40B4-BE49-F238E27FC236}">
                <a16:creationId xmlns:a16="http://schemas.microsoft.com/office/drawing/2014/main" id="{91AAFF36-F011-AB4C-8066-4FA5DD7D792E}"/>
              </a:ext>
            </a:extLst>
          </p:cNvPr>
          <p:cNvSpPr txBox="1"/>
          <p:nvPr/>
        </p:nvSpPr>
        <p:spPr>
          <a:xfrm>
            <a:off x="3160395" y="421151"/>
            <a:ext cx="2940228" cy="338554"/>
          </a:xfrm>
          <a:prstGeom prst="rect">
            <a:avLst/>
          </a:prstGeom>
          <a:noFill/>
        </p:spPr>
        <p:txBody>
          <a:bodyPr wrap="none" rtlCol="0">
            <a:spAutoFit/>
          </a:bodyPr>
          <a:lstStyle/>
          <a:p>
            <a:r>
              <a:rPr lang="en-US" sz="1600" dirty="0">
                <a:latin typeface="Avenir Book" panose="02000503020000020003" pitchFamily="2" charset="0"/>
                <a:hlinkClick r:id="rId3"/>
              </a:rPr>
              <a:t>http://jkunst.com/highcharter/</a:t>
            </a:r>
            <a:endParaRPr lang="en-US" sz="1600" dirty="0">
              <a:latin typeface="Avenir Book" panose="02000503020000020003" pitchFamily="2" charset="0"/>
            </a:endParaRPr>
          </a:p>
        </p:txBody>
      </p:sp>
    </p:spTree>
    <p:extLst>
      <p:ext uri="{BB962C8B-B14F-4D97-AF65-F5344CB8AC3E}">
        <p14:creationId xmlns:p14="http://schemas.microsoft.com/office/powerpoint/2010/main" val="2326745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15E41-6513-EE44-8E65-49533D2DAA72}"/>
              </a:ext>
            </a:extLst>
          </p:cNvPr>
          <p:cNvSpPr>
            <a:spLocks noGrp="1"/>
          </p:cNvSpPr>
          <p:nvPr>
            <p:ph type="ctrTitle"/>
          </p:nvPr>
        </p:nvSpPr>
        <p:spPr/>
        <p:txBody>
          <a:bodyPr/>
          <a:lstStyle/>
          <a:p>
            <a:endParaRPr lang="en-US"/>
          </a:p>
        </p:txBody>
      </p:sp>
      <p:grpSp>
        <p:nvGrpSpPr>
          <p:cNvPr id="3" name="Group 2">
            <a:extLst>
              <a:ext uri="{FF2B5EF4-FFF2-40B4-BE49-F238E27FC236}">
                <a16:creationId xmlns:a16="http://schemas.microsoft.com/office/drawing/2014/main" id="{2D396D23-C605-1546-9ED4-B42475EA7980}"/>
              </a:ext>
            </a:extLst>
          </p:cNvPr>
          <p:cNvGrpSpPr/>
          <p:nvPr/>
        </p:nvGrpSpPr>
        <p:grpSpPr>
          <a:xfrm rot="21431505">
            <a:off x="230469" y="386961"/>
            <a:ext cx="3645028" cy="4369575"/>
            <a:chOff x="390192" y="857609"/>
            <a:chExt cx="3645028" cy="4369575"/>
          </a:xfrm>
        </p:grpSpPr>
        <p:pic>
          <p:nvPicPr>
            <p:cNvPr id="4" name="Picture 3">
              <a:extLst>
                <a:ext uri="{FF2B5EF4-FFF2-40B4-BE49-F238E27FC236}">
                  <a16:creationId xmlns:a16="http://schemas.microsoft.com/office/drawing/2014/main" id="{04829700-BFA5-484D-AE8A-D417CEA21F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92" y="857609"/>
              <a:ext cx="3645028" cy="436957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6E1664A-510A-B54B-9797-FCC19C8769E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32"/>
            <a:stretch/>
          </p:blipFill>
          <p:spPr>
            <a:xfrm>
              <a:off x="670152" y="1212975"/>
              <a:ext cx="3106782" cy="3044635"/>
            </a:xfrm>
            <a:prstGeom prst="rect">
              <a:avLst/>
            </a:prstGeom>
          </p:spPr>
        </p:pic>
      </p:grpSp>
      <p:grpSp>
        <p:nvGrpSpPr>
          <p:cNvPr id="6" name="Group 5">
            <a:extLst>
              <a:ext uri="{FF2B5EF4-FFF2-40B4-BE49-F238E27FC236}">
                <a16:creationId xmlns:a16="http://schemas.microsoft.com/office/drawing/2014/main" id="{DC8B010F-FF74-5648-BB27-48C59D297CF2}"/>
              </a:ext>
            </a:extLst>
          </p:cNvPr>
          <p:cNvGrpSpPr/>
          <p:nvPr/>
        </p:nvGrpSpPr>
        <p:grpSpPr>
          <a:xfrm rot="161036">
            <a:off x="5173122" y="263607"/>
            <a:ext cx="3645028" cy="4369575"/>
            <a:chOff x="5294055" y="164131"/>
            <a:chExt cx="3645028" cy="4369575"/>
          </a:xfrm>
        </p:grpSpPr>
        <p:pic>
          <p:nvPicPr>
            <p:cNvPr id="7" name="Picture 6">
              <a:extLst>
                <a:ext uri="{FF2B5EF4-FFF2-40B4-BE49-F238E27FC236}">
                  <a16:creationId xmlns:a16="http://schemas.microsoft.com/office/drawing/2014/main" id="{83C96643-3B66-0F4B-9C45-7BB2B88267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4055" y="164131"/>
              <a:ext cx="3645028" cy="436957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E7C169E-926B-9542-A0FB-585AF9F75F8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47445" y="683632"/>
              <a:ext cx="3111614" cy="2569019"/>
            </a:xfrm>
            <a:prstGeom prst="rect">
              <a:avLst/>
            </a:prstGeom>
          </p:spPr>
        </p:pic>
      </p:grpSp>
      <p:grpSp>
        <p:nvGrpSpPr>
          <p:cNvPr id="9" name="Group 8">
            <a:extLst>
              <a:ext uri="{FF2B5EF4-FFF2-40B4-BE49-F238E27FC236}">
                <a16:creationId xmlns:a16="http://schemas.microsoft.com/office/drawing/2014/main" id="{BD4E8F4B-CC52-AA4E-AD76-7C8259EDE6E0}"/>
              </a:ext>
            </a:extLst>
          </p:cNvPr>
          <p:cNvGrpSpPr/>
          <p:nvPr/>
        </p:nvGrpSpPr>
        <p:grpSpPr>
          <a:xfrm>
            <a:off x="2666642" y="386962"/>
            <a:ext cx="3645028" cy="4369575"/>
            <a:chOff x="2666642" y="386962"/>
            <a:chExt cx="3645028" cy="4369575"/>
          </a:xfrm>
        </p:grpSpPr>
        <p:pic>
          <p:nvPicPr>
            <p:cNvPr id="10" name="Picture 9">
              <a:extLst>
                <a:ext uri="{FF2B5EF4-FFF2-40B4-BE49-F238E27FC236}">
                  <a16:creationId xmlns:a16="http://schemas.microsoft.com/office/drawing/2014/main" id="{BB36EA91-50C9-3C49-9150-574B9337EB7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66642" y="386962"/>
              <a:ext cx="3645028" cy="43695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9330C4D-7E7F-8645-9886-2877DD98CE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82693" y="885890"/>
              <a:ext cx="3186800" cy="2676293"/>
            </a:xfrm>
            <a:prstGeom prst="rect">
              <a:avLst/>
            </a:prstGeom>
          </p:spPr>
        </p:pic>
      </p:grpSp>
      <p:sp>
        <p:nvSpPr>
          <p:cNvPr id="13" name="TextBox 12">
            <a:extLst>
              <a:ext uri="{FF2B5EF4-FFF2-40B4-BE49-F238E27FC236}">
                <a16:creationId xmlns:a16="http://schemas.microsoft.com/office/drawing/2014/main" id="{0D630C8E-01A1-4346-B49B-912B53E07E03}"/>
              </a:ext>
            </a:extLst>
          </p:cNvPr>
          <p:cNvSpPr txBox="1"/>
          <p:nvPr/>
        </p:nvSpPr>
        <p:spPr>
          <a:xfrm>
            <a:off x="1343025" y="4229100"/>
            <a:ext cx="184731" cy="307777"/>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2B2C14AD-EC19-2D46-99DE-6382C60FE334}"/>
              </a:ext>
            </a:extLst>
          </p:cNvPr>
          <p:cNvSpPr txBox="1"/>
          <p:nvPr/>
        </p:nvSpPr>
        <p:spPr>
          <a:xfrm rot="21350962">
            <a:off x="932034" y="4016421"/>
            <a:ext cx="1643399" cy="584775"/>
          </a:xfrm>
          <a:prstGeom prst="rect">
            <a:avLst/>
          </a:prstGeom>
          <a:noFill/>
        </p:spPr>
        <p:txBody>
          <a:bodyPr wrap="none" rtlCol="0">
            <a:spAutoFit/>
          </a:bodyPr>
          <a:lstStyle/>
          <a:p>
            <a:r>
              <a:rPr lang="en-US" sz="1600" dirty="0" err="1">
                <a:solidFill>
                  <a:schemeClr val="accent1">
                    <a:lumMod val="75000"/>
                  </a:schemeClr>
                </a:solidFill>
                <a:latin typeface="Pangolin" pitchFamily="2" charset="77"/>
              </a:rPr>
              <a:t>flexdashboard</a:t>
            </a:r>
            <a:r>
              <a:rPr lang="en-US" sz="1600" dirty="0">
                <a:solidFill>
                  <a:schemeClr val="accent1">
                    <a:lumMod val="75000"/>
                  </a:schemeClr>
                </a:solidFill>
                <a:latin typeface="Pangolin" pitchFamily="2" charset="77"/>
              </a:rPr>
              <a:t> w/</a:t>
            </a:r>
          </a:p>
          <a:p>
            <a:r>
              <a:rPr lang="en-US" sz="1600" dirty="0" err="1">
                <a:solidFill>
                  <a:schemeClr val="accent1">
                    <a:lumMod val="75000"/>
                  </a:schemeClr>
                </a:solidFill>
                <a:latin typeface="Pangolin" pitchFamily="2" charset="77"/>
              </a:rPr>
              <a:t>ggplotly</a:t>
            </a:r>
            <a:endParaRPr lang="en-US" sz="1600" dirty="0">
              <a:solidFill>
                <a:schemeClr val="accent1">
                  <a:lumMod val="75000"/>
                </a:schemeClr>
              </a:solidFill>
              <a:latin typeface="Pangolin" pitchFamily="2" charset="77"/>
            </a:endParaRPr>
          </a:p>
        </p:txBody>
      </p:sp>
      <p:sp>
        <p:nvSpPr>
          <p:cNvPr id="14" name="TextBox 13">
            <a:extLst>
              <a:ext uri="{FF2B5EF4-FFF2-40B4-BE49-F238E27FC236}">
                <a16:creationId xmlns:a16="http://schemas.microsoft.com/office/drawing/2014/main" id="{654D10F6-55D9-644B-9D2C-5596AC9D89CC}"/>
              </a:ext>
            </a:extLst>
          </p:cNvPr>
          <p:cNvSpPr txBox="1"/>
          <p:nvPr/>
        </p:nvSpPr>
        <p:spPr>
          <a:xfrm>
            <a:off x="3588113" y="4152051"/>
            <a:ext cx="1484702" cy="338554"/>
          </a:xfrm>
          <a:prstGeom prst="rect">
            <a:avLst/>
          </a:prstGeom>
          <a:noFill/>
        </p:spPr>
        <p:txBody>
          <a:bodyPr wrap="none" rtlCol="0">
            <a:spAutoFit/>
          </a:bodyPr>
          <a:lstStyle/>
          <a:p>
            <a:r>
              <a:rPr lang="en-US" sz="1600" dirty="0">
                <a:solidFill>
                  <a:schemeClr val="accent1">
                    <a:lumMod val="75000"/>
                  </a:schemeClr>
                </a:solidFill>
                <a:latin typeface="Pangolin" pitchFamily="2" charset="77"/>
              </a:rPr>
              <a:t>cosmos theme</a:t>
            </a:r>
          </a:p>
        </p:txBody>
      </p:sp>
      <p:sp>
        <p:nvSpPr>
          <p:cNvPr id="15" name="TextBox 14">
            <a:extLst>
              <a:ext uri="{FF2B5EF4-FFF2-40B4-BE49-F238E27FC236}">
                <a16:creationId xmlns:a16="http://schemas.microsoft.com/office/drawing/2014/main" id="{9B012CE8-0762-1E4F-AB6A-9525D53CE692}"/>
              </a:ext>
            </a:extLst>
          </p:cNvPr>
          <p:cNvSpPr txBox="1"/>
          <p:nvPr/>
        </p:nvSpPr>
        <p:spPr>
          <a:xfrm rot="159416">
            <a:off x="6630667" y="4034215"/>
            <a:ext cx="1189749" cy="338554"/>
          </a:xfrm>
          <a:prstGeom prst="rect">
            <a:avLst/>
          </a:prstGeom>
          <a:noFill/>
        </p:spPr>
        <p:txBody>
          <a:bodyPr wrap="none" rtlCol="0">
            <a:spAutoFit/>
          </a:bodyPr>
          <a:lstStyle/>
          <a:p>
            <a:r>
              <a:rPr lang="en-US" sz="1600" dirty="0" err="1">
                <a:solidFill>
                  <a:schemeClr val="accent1">
                    <a:lumMod val="75000"/>
                  </a:schemeClr>
                </a:solidFill>
                <a:latin typeface="Pangolin" pitchFamily="2" charset="77"/>
              </a:rPr>
              <a:t>highcharter</a:t>
            </a:r>
            <a:endParaRPr lang="en-US" sz="1600" dirty="0">
              <a:solidFill>
                <a:schemeClr val="accent1">
                  <a:lumMod val="75000"/>
                </a:schemeClr>
              </a:solidFill>
              <a:latin typeface="Pangolin" pitchFamily="2" charset="77"/>
            </a:endParaRPr>
          </a:p>
        </p:txBody>
      </p:sp>
    </p:spTree>
    <p:extLst>
      <p:ext uri="{BB962C8B-B14F-4D97-AF65-F5344CB8AC3E}">
        <p14:creationId xmlns:p14="http://schemas.microsoft.com/office/powerpoint/2010/main" val="3665180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52</a:t>
            </a:fld>
            <a:endParaRPr dirty="0"/>
          </a:p>
        </p:txBody>
      </p:sp>
      <p:sp>
        <p:nvSpPr>
          <p:cNvPr id="262" name="Google Shape;262;p39"/>
          <p:cNvSpPr txBox="1">
            <a:spLocks noGrp="1"/>
          </p:cNvSpPr>
          <p:nvPr>
            <p:ph type="title" idx="4294967295"/>
          </p:nvPr>
        </p:nvSpPr>
        <p:spPr>
          <a:xfrm>
            <a:off x="866375" y="1023310"/>
            <a:ext cx="3966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latin typeface="Avenir Black" panose="02000503020000020003" pitchFamily="2" charset="0"/>
              </a:rPr>
              <a:t>Thanks!</a:t>
            </a:r>
            <a:endParaRPr sz="6000" dirty="0">
              <a:latin typeface="Avenir Black" panose="02000503020000020003" pitchFamily="2" charset="0"/>
            </a:endParaRPr>
          </a:p>
        </p:txBody>
      </p:sp>
      <p:sp>
        <p:nvSpPr>
          <p:cNvPr id="263" name="Google Shape;263;p39"/>
          <p:cNvSpPr txBox="1">
            <a:spLocks noGrp="1"/>
          </p:cNvSpPr>
          <p:nvPr>
            <p:ph type="body" idx="4294967295"/>
          </p:nvPr>
        </p:nvSpPr>
        <p:spPr>
          <a:xfrm>
            <a:off x="866375" y="1955748"/>
            <a:ext cx="3966600" cy="21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Any questions?</a:t>
            </a:r>
            <a:endParaRPr dirty="0"/>
          </a:p>
          <a:p>
            <a:pPr marL="0" lvl="0" indent="0" algn="l" rtl="0">
              <a:spcBef>
                <a:spcPts val="1000"/>
              </a:spcBef>
              <a:spcAft>
                <a:spcPts val="0"/>
              </a:spcAft>
              <a:buClr>
                <a:schemeClr val="dk1"/>
              </a:buClr>
              <a:buSzPts val="1100"/>
              <a:buFont typeface="Arial"/>
              <a:buNone/>
            </a:pPr>
            <a:r>
              <a:rPr lang="en" dirty="0"/>
              <a:t>You can find me at:</a:t>
            </a:r>
            <a:endParaRPr dirty="0"/>
          </a:p>
          <a:p>
            <a:pPr marL="139700" lvl="0" indent="0" algn="l" rtl="0">
              <a:spcBef>
                <a:spcPts val="1000"/>
              </a:spcBef>
              <a:spcAft>
                <a:spcPts val="0"/>
              </a:spcAft>
              <a:buSzPts val="1400"/>
              <a:buNone/>
            </a:pPr>
            <a:r>
              <a:rPr lang="en" dirty="0"/>
              <a:t>@</a:t>
            </a:r>
            <a:r>
              <a:rPr lang="en-US" dirty="0" err="1"/>
              <a:t>SHaymondSays</a:t>
            </a:r>
            <a:endParaRPr dirty="0"/>
          </a:p>
          <a:p>
            <a:pPr marL="139700" lvl="0" indent="0" algn="l" rtl="0">
              <a:spcBef>
                <a:spcPts val="0"/>
              </a:spcBef>
              <a:spcAft>
                <a:spcPts val="0"/>
              </a:spcAft>
              <a:buSzPts val="1400"/>
              <a:buNone/>
            </a:pPr>
            <a:r>
              <a:rPr lang="en-US" dirty="0"/>
              <a:t>s-</a:t>
            </a:r>
            <a:r>
              <a:rPr lang="en-US" dirty="0" err="1"/>
              <a:t>haymond</a:t>
            </a:r>
            <a:r>
              <a:rPr lang="en" dirty="0"/>
              <a:t>@</a:t>
            </a:r>
            <a:r>
              <a:rPr lang="en" dirty="0" err="1"/>
              <a:t>northwestern.edu</a:t>
            </a:r>
            <a:endParaRPr dirty="0"/>
          </a:p>
        </p:txBody>
      </p:sp>
      <p:sp>
        <p:nvSpPr>
          <p:cNvPr id="264" name="Google Shape;264;p39"/>
          <p:cNvSpPr/>
          <p:nvPr/>
        </p:nvSpPr>
        <p:spPr>
          <a:xfrm>
            <a:off x="5875463" y="1578259"/>
            <a:ext cx="1934246" cy="1786513"/>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6B9F577-2B94-CE44-8492-EDE178F3A9D3}"/>
              </a:ext>
            </a:extLst>
          </p:cNvPr>
          <p:cNvSpPr txBox="1"/>
          <p:nvPr/>
        </p:nvSpPr>
        <p:spPr>
          <a:xfrm>
            <a:off x="757645" y="4771425"/>
            <a:ext cx="7628709" cy="276999"/>
          </a:xfrm>
          <a:prstGeom prst="rect">
            <a:avLst/>
          </a:prstGeom>
          <a:noFill/>
        </p:spPr>
        <p:txBody>
          <a:bodyPr wrap="square" rtlCol="0">
            <a:spAutoFit/>
          </a:bodyPr>
          <a:lstStyle/>
          <a:p>
            <a:pPr lvl="0"/>
            <a:r>
              <a:rPr lang="en-US" sz="1200" dirty="0"/>
              <a:t>Special thanks to the people who made and released this presentation template for free at </a:t>
            </a:r>
            <a:r>
              <a:rPr lang="en-US" sz="1200" u="sng" dirty="0">
                <a:hlinkClick r:id="rId3"/>
              </a:rPr>
              <a:t>SlidesCarnival</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275B2CFF-B3D9-1246-A51D-6356A2FEE27E}"/>
              </a:ext>
            </a:extLst>
          </p:cNvPr>
          <p:cNvSpPr>
            <a:spLocks noGrp="1"/>
          </p:cNvSpPr>
          <p:nvPr>
            <p:ph type="body" idx="1"/>
          </p:nvPr>
        </p:nvSpPr>
        <p:spPr>
          <a:xfrm>
            <a:off x="962849" y="1111346"/>
            <a:ext cx="6117220" cy="2728499"/>
          </a:xfrm>
        </p:spPr>
        <p:txBody>
          <a:bodyPr/>
          <a:lstStyle/>
          <a:p>
            <a:pPr marL="38100" indent="0">
              <a:buNone/>
            </a:pPr>
            <a:r>
              <a:rPr lang="en-US" sz="2400" dirty="0">
                <a:latin typeface="Avenir Book" panose="02000503020000020003" pitchFamily="2" charset="0"/>
              </a:rPr>
              <a:t>Is your analysis reproducible?</a:t>
            </a:r>
          </a:p>
          <a:p>
            <a:pPr marL="38100" indent="0">
              <a:buNone/>
            </a:pPr>
            <a:r>
              <a:rPr lang="en-US" sz="2400" dirty="0">
                <a:latin typeface="Avenir Book" panose="02000503020000020003" pitchFamily="2" charset="0"/>
              </a:rPr>
              <a:t>Are the steps transparent?</a:t>
            </a:r>
          </a:p>
          <a:p>
            <a:pPr marL="38100" indent="0">
              <a:buNone/>
            </a:pPr>
            <a:r>
              <a:rPr lang="en-US" sz="2400" dirty="0">
                <a:latin typeface="Avenir Book" panose="02000503020000020003" pitchFamily="2" charset="0"/>
              </a:rPr>
              <a:t>Can you automate the process?</a:t>
            </a:r>
          </a:p>
          <a:p>
            <a:pPr marL="38100" indent="0">
              <a:buNone/>
            </a:pPr>
            <a:r>
              <a:rPr lang="en-US" sz="2400" dirty="0">
                <a:latin typeface="Avenir Book" panose="02000503020000020003" pitchFamily="2" charset="0"/>
              </a:rPr>
              <a:t>Can you scale the process?</a:t>
            </a:r>
          </a:p>
          <a:p>
            <a:pPr marL="38100" indent="0">
              <a:buNone/>
            </a:pPr>
            <a:r>
              <a:rPr lang="en-US" sz="2400" dirty="0">
                <a:latin typeface="Avenir Book" panose="02000503020000020003" pitchFamily="2" charset="0"/>
              </a:rPr>
              <a:t>Is the process organized?</a:t>
            </a:r>
          </a:p>
        </p:txBody>
      </p:sp>
      <p:sp>
        <p:nvSpPr>
          <p:cNvPr id="6" name="Slide Number Placeholder 5">
            <a:extLst>
              <a:ext uri="{FF2B5EF4-FFF2-40B4-BE49-F238E27FC236}">
                <a16:creationId xmlns:a16="http://schemas.microsoft.com/office/drawing/2014/main" id="{008B942C-45C2-1045-BC1F-203C986627A6}"/>
              </a:ext>
            </a:extLst>
          </p:cNvPr>
          <p:cNvSpPr>
            <a:spLocks noGrp="1"/>
          </p:cNvSpPr>
          <p:nvPr>
            <p:ph type="sldNum" idx="12"/>
          </p:nvPr>
        </p:nvSpPr>
        <p:spPr/>
        <p:txBody>
          <a:bodyPr/>
          <a:lstStyle/>
          <a:p>
            <a:pPr lvl="0"/>
            <a:fld id="{00000000-1234-1234-1234-123412341234}" type="slidenum">
              <a:rPr lang="en" smtClean="0"/>
              <a:pPr lvl="0"/>
              <a:t>6</a:t>
            </a:fld>
            <a:endParaRPr lang="en" dirty="0"/>
          </a:p>
        </p:txBody>
      </p:sp>
      <p:sp>
        <p:nvSpPr>
          <p:cNvPr id="14" name="Google Shape;149;p27">
            <a:extLst>
              <a:ext uri="{FF2B5EF4-FFF2-40B4-BE49-F238E27FC236}">
                <a16:creationId xmlns:a16="http://schemas.microsoft.com/office/drawing/2014/main" id="{AE44CB3A-5EDC-AB4F-809E-5CE5E99FA24F}"/>
              </a:ext>
            </a:extLst>
          </p:cNvPr>
          <p:cNvSpPr/>
          <p:nvPr/>
        </p:nvSpPr>
        <p:spPr>
          <a:xfrm>
            <a:off x="7144325" y="1041800"/>
            <a:ext cx="1131192" cy="1357521"/>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56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674F-8CC3-AC49-88AA-5C806D3019E8}"/>
              </a:ext>
            </a:extLst>
          </p:cNvPr>
          <p:cNvSpPr>
            <a:spLocks noGrp="1"/>
          </p:cNvSpPr>
          <p:nvPr>
            <p:ph type="title"/>
          </p:nvPr>
        </p:nvSpPr>
        <p:spPr/>
        <p:txBody>
          <a:bodyPr/>
          <a:lstStyle/>
          <a:p>
            <a:r>
              <a:rPr lang="en-US" b="1" dirty="0">
                <a:latin typeface="Avenir Black" panose="02000503020000020003" pitchFamily="2" charset="0"/>
              </a:rPr>
              <a:t>There’s a better way!</a:t>
            </a:r>
          </a:p>
        </p:txBody>
      </p:sp>
      <p:sp>
        <p:nvSpPr>
          <p:cNvPr id="3" name="Slide Number Placeholder 2">
            <a:extLst>
              <a:ext uri="{FF2B5EF4-FFF2-40B4-BE49-F238E27FC236}">
                <a16:creationId xmlns:a16="http://schemas.microsoft.com/office/drawing/2014/main" id="{48A5B5A1-427D-DB49-92C1-3D665A56D12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dirty="0"/>
          </a:p>
        </p:txBody>
      </p:sp>
      <p:pic>
        <p:nvPicPr>
          <p:cNvPr id="6" name="Picture 5">
            <a:extLst>
              <a:ext uri="{FF2B5EF4-FFF2-40B4-BE49-F238E27FC236}">
                <a16:creationId xmlns:a16="http://schemas.microsoft.com/office/drawing/2014/main" id="{9DEE4A81-610B-574D-8DAA-D757A63BC6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6824" y="1605436"/>
            <a:ext cx="3400500" cy="1984884"/>
          </a:xfrm>
          <a:prstGeom prst="rect">
            <a:avLst/>
          </a:prstGeom>
        </p:spPr>
      </p:pic>
      <p:pic>
        <p:nvPicPr>
          <p:cNvPr id="10" name="Picture 9">
            <a:extLst>
              <a:ext uri="{FF2B5EF4-FFF2-40B4-BE49-F238E27FC236}">
                <a16:creationId xmlns:a16="http://schemas.microsoft.com/office/drawing/2014/main" id="{D561C393-1E80-2640-B7E9-B077B833E3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8326" y="1411720"/>
            <a:ext cx="3186800" cy="2676293"/>
          </a:xfrm>
          <a:prstGeom prst="rect">
            <a:avLst/>
          </a:prstGeom>
        </p:spPr>
      </p:pic>
      <p:sp>
        <p:nvSpPr>
          <p:cNvPr id="11" name="Striped Right Arrow 10">
            <a:extLst>
              <a:ext uri="{FF2B5EF4-FFF2-40B4-BE49-F238E27FC236}">
                <a16:creationId xmlns:a16="http://schemas.microsoft.com/office/drawing/2014/main" id="{5E19EC42-BCE6-C046-A1DF-0F1B4BCBD13A}"/>
              </a:ext>
            </a:extLst>
          </p:cNvPr>
          <p:cNvSpPr/>
          <p:nvPr/>
        </p:nvSpPr>
        <p:spPr>
          <a:xfrm>
            <a:off x="4323805" y="2468882"/>
            <a:ext cx="979715" cy="509452"/>
          </a:xfrm>
          <a:prstGeom prst="stripedRightArrow">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79AAC9E0-AEFB-814F-99E6-3CFCCBB842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77466" y="2046857"/>
            <a:ext cx="545618" cy="422025"/>
          </a:xfrm>
          <a:prstGeom prst="rect">
            <a:avLst/>
          </a:prstGeom>
        </p:spPr>
      </p:pic>
      <p:pic>
        <p:nvPicPr>
          <p:cNvPr id="12" name="Picture 11">
            <a:extLst>
              <a:ext uri="{FF2B5EF4-FFF2-40B4-BE49-F238E27FC236}">
                <a16:creationId xmlns:a16="http://schemas.microsoft.com/office/drawing/2014/main" id="{D1D91BBE-7C75-0A40-92FD-93F0321E60B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94206" y="3041725"/>
            <a:ext cx="1022106" cy="358634"/>
          </a:xfrm>
          <a:prstGeom prst="rect">
            <a:avLst/>
          </a:prstGeom>
        </p:spPr>
      </p:pic>
      <p:sp>
        <p:nvSpPr>
          <p:cNvPr id="14" name="Rectangular Callout 13">
            <a:extLst>
              <a:ext uri="{FF2B5EF4-FFF2-40B4-BE49-F238E27FC236}">
                <a16:creationId xmlns:a16="http://schemas.microsoft.com/office/drawing/2014/main" id="{0B9D2E64-8BFB-F04D-9E2C-6E3BED9BD511}"/>
              </a:ext>
            </a:extLst>
          </p:cNvPr>
          <p:cNvSpPr/>
          <p:nvPr/>
        </p:nvSpPr>
        <p:spPr>
          <a:xfrm>
            <a:off x="2502921" y="3730987"/>
            <a:ext cx="1628078" cy="714051"/>
          </a:xfrm>
          <a:prstGeom prst="wedgeRectCallout">
            <a:avLst>
              <a:gd name="adj1" fmla="val 59305"/>
              <a:gd name="adj2" fmla="val -1561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Book" panose="02000503020000020003" pitchFamily="2" charset="0"/>
              </a:rPr>
              <a:t>R Notebooks</a:t>
            </a:r>
          </a:p>
          <a:p>
            <a:pPr algn="ctr"/>
            <a:r>
              <a:rPr lang="en-US" dirty="0">
                <a:latin typeface="Avenir Book" panose="02000503020000020003" pitchFamily="2" charset="0"/>
              </a:rPr>
              <a:t>R Projects</a:t>
            </a:r>
          </a:p>
        </p:txBody>
      </p:sp>
    </p:spTree>
    <p:extLst>
      <p:ext uri="{BB962C8B-B14F-4D97-AF65-F5344CB8AC3E}">
        <p14:creationId xmlns:p14="http://schemas.microsoft.com/office/powerpoint/2010/main" val="3804091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F087C64-7197-3E4C-9EE5-43ED884BA84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dirty="0"/>
          </a:p>
        </p:txBody>
      </p:sp>
      <p:pic>
        <p:nvPicPr>
          <p:cNvPr id="9" name="Picture 8">
            <a:extLst>
              <a:ext uri="{FF2B5EF4-FFF2-40B4-BE49-F238E27FC236}">
                <a16:creationId xmlns:a16="http://schemas.microsoft.com/office/drawing/2014/main" id="{397C57BC-B91D-AC47-B3E4-F80848D7909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125"/>
          <a:stretch/>
        </p:blipFill>
        <p:spPr>
          <a:xfrm>
            <a:off x="771902" y="2179777"/>
            <a:ext cx="5450768" cy="2262436"/>
          </a:xfrm>
          <a:prstGeom prst="rect">
            <a:avLst/>
          </a:prstGeom>
        </p:spPr>
      </p:pic>
      <p:pic>
        <p:nvPicPr>
          <p:cNvPr id="16" name="Picture 15">
            <a:extLst>
              <a:ext uri="{FF2B5EF4-FFF2-40B4-BE49-F238E27FC236}">
                <a16:creationId xmlns:a16="http://schemas.microsoft.com/office/drawing/2014/main" id="{3FA4FA43-FC37-3246-9A8F-37E3B51429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70458" y="3266357"/>
            <a:ext cx="852671" cy="961258"/>
          </a:xfrm>
          <a:prstGeom prst="rect">
            <a:avLst/>
          </a:prstGeom>
        </p:spPr>
      </p:pic>
      <p:sp>
        <p:nvSpPr>
          <p:cNvPr id="17" name="TextBox 16">
            <a:extLst>
              <a:ext uri="{FF2B5EF4-FFF2-40B4-BE49-F238E27FC236}">
                <a16:creationId xmlns:a16="http://schemas.microsoft.com/office/drawing/2014/main" id="{392CF427-2C75-CB4E-B30E-36E6F1FFAD49}"/>
              </a:ext>
            </a:extLst>
          </p:cNvPr>
          <p:cNvSpPr txBox="1"/>
          <p:nvPr/>
        </p:nvSpPr>
        <p:spPr>
          <a:xfrm>
            <a:off x="1015403" y="1296640"/>
            <a:ext cx="4807726" cy="400110"/>
          </a:xfrm>
          <a:prstGeom prst="rect">
            <a:avLst/>
          </a:prstGeom>
          <a:noFill/>
        </p:spPr>
        <p:txBody>
          <a:bodyPr wrap="none" rtlCol="0">
            <a:spAutoFit/>
          </a:bodyPr>
          <a:lstStyle/>
          <a:p>
            <a:r>
              <a:rPr lang="en-US" sz="2000" dirty="0">
                <a:latin typeface="Avenir Book" panose="02000503020000020003" pitchFamily="2" charset="0"/>
                <a:hlinkClick r:id="rId4"/>
              </a:rPr>
              <a:t>https://bookdown.org/yihui/rmarkdown/</a:t>
            </a:r>
            <a:endParaRPr lang="en-US" sz="2000" dirty="0">
              <a:latin typeface="Avenir Book" panose="02000503020000020003" pitchFamily="2" charset="0"/>
            </a:endParaRPr>
          </a:p>
        </p:txBody>
      </p:sp>
      <p:sp>
        <p:nvSpPr>
          <p:cNvPr id="18" name="Google Shape;314;p42">
            <a:extLst>
              <a:ext uri="{FF2B5EF4-FFF2-40B4-BE49-F238E27FC236}">
                <a16:creationId xmlns:a16="http://schemas.microsoft.com/office/drawing/2014/main" id="{4B7D5CAC-60D7-DB48-8B6D-FA7C76526974}"/>
              </a:ext>
            </a:extLst>
          </p:cNvPr>
          <p:cNvSpPr>
            <a:spLocks noChangeAspect="1"/>
          </p:cNvSpPr>
          <p:nvPr/>
        </p:nvSpPr>
        <p:spPr>
          <a:xfrm>
            <a:off x="7066578" y="1033810"/>
            <a:ext cx="1311441" cy="1325880"/>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ext Placeholder 9">
            <a:extLst>
              <a:ext uri="{FF2B5EF4-FFF2-40B4-BE49-F238E27FC236}">
                <a16:creationId xmlns:a16="http://schemas.microsoft.com/office/drawing/2014/main" id="{D5E4E7AE-BDCD-C849-A81B-C8A76C57FD7B}"/>
              </a:ext>
            </a:extLst>
          </p:cNvPr>
          <p:cNvSpPr txBox="1">
            <a:spLocks/>
          </p:cNvSpPr>
          <p:nvPr/>
        </p:nvSpPr>
        <p:spPr>
          <a:xfrm>
            <a:off x="6688183" y="3434483"/>
            <a:ext cx="2027842" cy="4671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r>
              <a:rPr lang="en-US" sz="2000" dirty="0">
                <a:solidFill>
                  <a:schemeClr val="accent1">
                    <a:lumMod val="75000"/>
                  </a:schemeClr>
                </a:solidFill>
                <a:latin typeface="Pangolin" pitchFamily="2" charset="77"/>
              </a:rPr>
              <a:t>Great resource!</a:t>
            </a:r>
          </a:p>
        </p:txBody>
      </p:sp>
    </p:spTree>
    <p:extLst>
      <p:ext uri="{BB962C8B-B14F-4D97-AF65-F5344CB8AC3E}">
        <p14:creationId xmlns:p14="http://schemas.microsoft.com/office/powerpoint/2010/main" val="3733397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C233DC6-1D12-BC46-B2E4-08EE8AE049A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dirty="0"/>
          </a:p>
        </p:txBody>
      </p:sp>
      <p:sp>
        <p:nvSpPr>
          <p:cNvPr id="2" name="Title 1">
            <a:extLst>
              <a:ext uri="{FF2B5EF4-FFF2-40B4-BE49-F238E27FC236}">
                <a16:creationId xmlns:a16="http://schemas.microsoft.com/office/drawing/2014/main" id="{F45F9DE9-5F7E-DD4B-A003-00676A8109E5}"/>
              </a:ext>
            </a:extLst>
          </p:cNvPr>
          <p:cNvSpPr>
            <a:spLocks noGrp="1"/>
          </p:cNvSpPr>
          <p:nvPr>
            <p:ph type="title" idx="4294967295"/>
          </p:nvPr>
        </p:nvSpPr>
        <p:spPr>
          <a:xfrm>
            <a:off x="838200" y="695325"/>
            <a:ext cx="5946775" cy="857250"/>
          </a:xfrm>
        </p:spPr>
        <p:txBody>
          <a:bodyPr/>
          <a:lstStyle/>
          <a:p>
            <a:r>
              <a:rPr lang="en-US" b="1" dirty="0">
                <a:latin typeface="Avenir Black" panose="02000503020000020003" pitchFamily="2" charset="0"/>
              </a:rPr>
              <a:t>What is R Markdown?</a:t>
            </a:r>
          </a:p>
        </p:txBody>
      </p:sp>
      <p:sp>
        <p:nvSpPr>
          <p:cNvPr id="6" name="TextBox 5">
            <a:extLst>
              <a:ext uri="{FF2B5EF4-FFF2-40B4-BE49-F238E27FC236}">
                <a16:creationId xmlns:a16="http://schemas.microsoft.com/office/drawing/2014/main" id="{B81C3AE6-31A5-0644-8BE4-91E93AC9CA62}"/>
              </a:ext>
            </a:extLst>
          </p:cNvPr>
          <p:cNvSpPr txBox="1"/>
          <p:nvPr/>
        </p:nvSpPr>
        <p:spPr>
          <a:xfrm>
            <a:off x="838200" y="1552575"/>
            <a:ext cx="7467600" cy="2308324"/>
          </a:xfrm>
          <a:prstGeom prst="rect">
            <a:avLst/>
          </a:prstGeom>
          <a:noFill/>
        </p:spPr>
        <p:txBody>
          <a:bodyPr wrap="square" rtlCol="0">
            <a:spAutoFit/>
          </a:bodyPr>
          <a:lstStyle/>
          <a:p>
            <a:r>
              <a:rPr lang="en-US" sz="1800" dirty="0">
                <a:latin typeface="Avenir Book" panose="02000503020000020003" pitchFamily="2" charset="0"/>
              </a:rPr>
              <a:t>R Markdown is an R package and a set of tools that are deeply embedded in RStudio </a:t>
            </a:r>
          </a:p>
          <a:p>
            <a:endParaRPr lang="en-US" sz="1800" dirty="0">
              <a:latin typeface="Avenir Book" panose="02000503020000020003" pitchFamily="2" charset="0"/>
            </a:endParaRPr>
          </a:p>
          <a:p>
            <a:r>
              <a:rPr lang="en-US" sz="1800" dirty="0">
                <a:latin typeface="Avenir Book" panose="02000503020000020003" pitchFamily="2" charset="0"/>
              </a:rPr>
              <a:t>Specific authoring format that enables documents that combine text, R code, and the output from that code (tables, graphics, </a:t>
            </a:r>
            <a:r>
              <a:rPr lang="en-US" sz="1800" dirty="0" err="1">
                <a:latin typeface="Avenir Book" panose="02000503020000020003" pitchFamily="2" charset="0"/>
              </a:rPr>
              <a:t>etc</a:t>
            </a:r>
            <a:r>
              <a:rPr lang="en-US" sz="1800" dirty="0">
                <a:latin typeface="Avenir Book" panose="02000503020000020003" pitchFamily="2" charset="0"/>
              </a:rPr>
              <a:t>) in a way that is best for human understanding – </a:t>
            </a:r>
            <a:r>
              <a:rPr lang="en-US" sz="1800" i="1" dirty="0">
                <a:latin typeface="Avenir Book" panose="02000503020000020003" pitchFamily="2" charset="0"/>
              </a:rPr>
              <a:t>facilitates literate programming</a:t>
            </a:r>
          </a:p>
          <a:p>
            <a:endParaRPr lang="en-US" sz="1800" dirty="0">
              <a:latin typeface="Avenir Book" panose="02000503020000020003" pitchFamily="2" charset="0"/>
            </a:endParaRPr>
          </a:p>
          <a:p>
            <a:r>
              <a:rPr lang="en-US" sz="1800" dirty="0">
                <a:latin typeface="Avenir Book" panose="02000503020000020003" pitchFamily="2" charset="0"/>
              </a:rPr>
              <a:t>Any R Markdown document can be used as a Notebook</a:t>
            </a:r>
          </a:p>
        </p:txBody>
      </p:sp>
    </p:spTree>
    <p:extLst>
      <p:ext uri="{BB962C8B-B14F-4D97-AF65-F5344CB8AC3E}">
        <p14:creationId xmlns:p14="http://schemas.microsoft.com/office/powerpoint/2010/main" val="3970042586"/>
      </p:ext>
    </p:extLst>
  </p:cSld>
  <p:clrMapOvr>
    <a:masterClrMapping/>
  </p:clrMapOvr>
</p:sld>
</file>

<file path=ppt/theme/theme1.xml><?xml version="1.0" encoding="utf-8"?>
<a:theme xmlns:a="http://schemas.openxmlformats.org/drawingml/2006/main" name="Jaqu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7920</TotalTime>
  <Words>1273</Words>
  <Application>Microsoft Macintosh PowerPoint</Application>
  <PresentationFormat>On-screen Show (16:9)</PresentationFormat>
  <Paragraphs>222</Paragraphs>
  <Slides>52</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Avenir Medium</vt:lpstr>
      <vt:lpstr>Arial</vt:lpstr>
      <vt:lpstr>Inconsolata</vt:lpstr>
      <vt:lpstr>Courier New</vt:lpstr>
      <vt:lpstr>Helvetica</vt:lpstr>
      <vt:lpstr>Avenir Book</vt:lpstr>
      <vt:lpstr>Lucida Console</vt:lpstr>
      <vt:lpstr>Pangolin</vt:lpstr>
      <vt:lpstr>Avenir Black</vt:lpstr>
      <vt:lpstr>Jaques template</vt:lpstr>
      <vt:lpstr>Taking Care of Vizness</vt:lpstr>
      <vt:lpstr>PowerPoint Presentation</vt:lpstr>
      <vt:lpstr>Learning Objectives</vt:lpstr>
      <vt:lpstr>PowerPoint Presentation</vt:lpstr>
      <vt:lpstr>A familiar scenario?</vt:lpstr>
      <vt:lpstr>PowerPoint Presentation</vt:lpstr>
      <vt:lpstr>There’s a better way!</vt:lpstr>
      <vt:lpstr>PowerPoint Presentation</vt:lpstr>
      <vt:lpstr>What is R Markdown?</vt:lpstr>
      <vt:lpstr>What is an R Notebook?</vt:lpstr>
      <vt:lpstr>PowerPoint Presentation</vt:lpstr>
      <vt:lpstr>R Projects</vt:lpstr>
      <vt:lpstr>What have we learned so far?</vt:lpstr>
      <vt:lpstr>We’ll use 3 steps</vt:lpstr>
      <vt:lpstr>1. Organize</vt:lpstr>
      <vt:lpstr> 1. Use New Project button on toolbar  2. Use New Project command from File tab</vt:lpstr>
      <vt:lpstr>What happens in RStudio?</vt:lpstr>
      <vt:lpstr>PowerPoint Presentation</vt:lpstr>
      <vt:lpstr>Within RStudio </vt:lpstr>
      <vt:lpstr>2. Analyze/Summarize</vt:lpstr>
      <vt:lpstr>1. Use New File &gt;&gt; R Notebook button on toolbar  2. Use New File &gt;&gt; R Notebook command from File tab</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Render</vt:lpstr>
      <vt:lpstr>PowerPoint Presentation</vt:lpstr>
      <vt:lpstr>PowerPoint Presentation</vt:lpstr>
      <vt:lpstr>PowerPoint Presentation</vt:lpstr>
      <vt:lpstr>PowerPoint Presentation</vt:lpstr>
      <vt:lpstr>HTML Reports</vt:lpstr>
      <vt:lpstr>We did it!</vt:lpstr>
      <vt:lpstr>BONUS!</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Haymond, Shannon</cp:lastModifiedBy>
  <cp:revision>147</cp:revision>
  <cp:lastPrinted>2020-02-04T18:20:02Z</cp:lastPrinted>
  <dcterms:modified xsi:type="dcterms:W3CDTF">2020-02-04T18:20:21Z</dcterms:modified>
</cp:coreProperties>
</file>